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68" r:id="rId3"/>
    <p:sldMasterId id="2147483781" r:id="rId4"/>
    <p:sldMasterId id="2147483799" r:id="rId5"/>
  </p:sldMasterIdLst>
  <p:notesMasterIdLst>
    <p:notesMasterId r:id="rId29"/>
  </p:notesMasterIdLst>
  <p:sldIdLst>
    <p:sldId id="394" r:id="rId6"/>
    <p:sldId id="384" r:id="rId7"/>
    <p:sldId id="385" r:id="rId8"/>
    <p:sldId id="395" r:id="rId9"/>
    <p:sldId id="352" r:id="rId10"/>
    <p:sldId id="386" r:id="rId11"/>
    <p:sldId id="260" r:id="rId12"/>
    <p:sldId id="381" r:id="rId13"/>
    <p:sldId id="390" r:id="rId14"/>
    <p:sldId id="377" r:id="rId15"/>
    <p:sldId id="375" r:id="rId16"/>
    <p:sldId id="376" r:id="rId17"/>
    <p:sldId id="297" r:id="rId18"/>
    <p:sldId id="392" r:id="rId19"/>
    <p:sldId id="365" r:id="rId20"/>
    <p:sldId id="366" r:id="rId21"/>
    <p:sldId id="397" r:id="rId22"/>
    <p:sldId id="396" r:id="rId23"/>
    <p:sldId id="398" r:id="rId24"/>
    <p:sldId id="387" r:id="rId25"/>
    <p:sldId id="360" r:id="rId26"/>
    <p:sldId id="399" r:id="rId27"/>
    <p:sldId id="39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Distribuição dos temas de Sociologia mais cobrados no ENEM (2020 - 2024)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ECD-4C99-BEB5-1204C346FED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CD-4C99-BEB5-1204C346FED7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ECD-4C99-BEB5-1204C346FED7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ECD-4C99-BEB5-1204C346FED7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ECD-4C99-BEB5-1204C346FED7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7FC-47DC-ACD5-8757F94336FD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7FC-47DC-ACD5-8757F94336F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Planilha1!$A$2:$A$8</c:f>
              <c:strCache>
                <c:ptCount val="7"/>
                <c:pt idx="0">
                  <c:v>Cultura e Antropologia</c:v>
                </c:pt>
                <c:pt idx="1">
                  <c:v>Estratificação/Violência</c:v>
                </c:pt>
                <c:pt idx="2">
                  <c:v>Teóricos da Sociologia</c:v>
                </c:pt>
                <c:pt idx="3">
                  <c:v>Sociologia política</c:v>
                </c:pt>
                <c:pt idx="4">
                  <c:v>Sociologia do trabalho</c:v>
                </c:pt>
                <c:pt idx="5">
                  <c:v>Movimentos sociais</c:v>
                </c:pt>
                <c:pt idx="6">
                  <c:v>Processo de socialização e instituições</c:v>
                </c:pt>
              </c:strCache>
            </c:strRef>
          </c:cat>
          <c:val>
            <c:numRef>
              <c:f>Planilha1!$B$2:$B$8</c:f>
              <c:numCache>
                <c:formatCode>General</c:formatCode>
                <c:ptCount val="7"/>
                <c:pt idx="0">
                  <c:v>40</c:v>
                </c:pt>
                <c:pt idx="1">
                  <c:v>25</c:v>
                </c:pt>
                <c:pt idx="2">
                  <c:v>11</c:v>
                </c:pt>
                <c:pt idx="3">
                  <c:v>9</c:v>
                </c:pt>
                <c:pt idx="4">
                  <c:v>9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35-4406-80D1-F76C45AC7EF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040764435695541"/>
          <c:y val="0.22213444152814232"/>
          <c:w val="0.35021735564304468"/>
          <c:h val="0.5982217847769029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Distribuição dos temas de Filosofia mais cobrados no ENEM (2020 - 2024)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ECD-4C99-BEB5-1204C346FED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CD-4C99-BEB5-1204C346FED7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ECD-4C99-BEB5-1204C346FED7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ECD-4C99-BEB5-1204C346FED7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ECD-4C99-BEB5-1204C346FED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Planilha1!$A$2:$A$6</c:f>
              <c:strCache>
                <c:ptCount val="5"/>
                <c:pt idx="0">
                  <c:v>Filosofia Contemporânea</c:v>
                </c:pt>
                <c:pt idx="1">
                  <c:v>Ética e Política</c:v>
                </c:pt>
                <c:pt idx="2">
                  <c:v>Filosofia Antiga</c:v>
                </c:pt>
                <c:pt idx="3">
                  <c:v>Filosofia Moderna</c:v>
                </c:pt>
                <c:pt idx="4">
                  <c:v>Filosofia Medieval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33</c:v>
                </c:pt>
                <c:pt idx="1">
                  <c:v>34</c:v>
                </c:pt>
                <c:pt idx="2">
                  <c:v>22</c:v>
                </c:pt>
                <c:pt idx="3">
                  <c:v>7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35-4406-80D1-F76C45AC7EF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179347112860891"/>
          <c:y val="0.29516083406240884"/>
          <c:w val="0.2402898622047244"/>
          <c:h val="0.4299467774861476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5997EB-CA11-46CB-BDB9-A84DD2685D99}" type="doc">
      <dgm:prSet loTypeId="urn:microsoft.com/office/officeart/2005/8/layout/cycle4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A77A34FE-CF04-45DA-860A-5C09A9E550A6}">
      <dgm:prSet phldrT="[Texto]" phldr="0"/>
      <dgm:spPr/>
      <dgm:t>
        <a:bodyPr/>
        <a:lstStyle/>
        <a:p>
          <a:r>
            <a:rPr lang="pt-BR" dirty="0"/>
            <a:t>Podem resultar em...</a:t>
          </a:r>
        </a:p>
      </dgm:t>
    </dgm:pt>
    <dgm:pt modelId="{866AB14B-DE6A-4F1A-964A-64BF6CF44D1C}" type="parTrans" cxnId="{5C4C625E-175E-4F06-95F7-A4DA99747664}">
      <dgm:prSet/>
      <dgm:spPr/>
      <dgm:t>
        <a:bodyPr/>
        <a:lstStyle/>
        <a:p>
          <a:endParaRPr lang="pt-BR"/>
        </a:p>
      </dgm:t>
    </dgm:pt>
    <dgm:pt modelId="{2DAC8FB2-8E48-49E2-AB26-2C91CC5B401B}" type="sibTrans" cxnId="{5C4C625E-175E-4F06-95F7-A4DA99747664}">
      <dgm:prSet/>
      <dgm:spPr/>
      <dgm:t>
        <a:bodyPr/>
        <a:lstStyle/>
        <a:p>
          <a:endParaRPr lang="pt-BR"/>
        </a:p>
      </dgm:t>
    </dgm:pt>
    <dgm:pt modelId="{AE580786-2CDC-495D-8DA0-E7CB06B3A5E6}">
      <dgm:prSet phldrT="[Texto]" phldr="0"/>
      <dgm:spPr/>
      <dgm:t>
        <a:bodyPr/>
        <a:lstStyle/>
        <a:p>
          <a:pPr algn="ctr"/>
          <a:r>
            <a:rPr lang="pt-BR" dirty="0"/>
            <a:t>Relações sociais conflituosas</a:t>
          </a:r>
        </a:p>
      </dgm:t>
    </dgm:pt>
    <dgm:pt modelId="{60BF4CD1-465F-41A0-BC87-D57C5EAE815B}" type="parTrans" cxnId="{56C4F5C2-C422-4232-ACD6-4A73B6A59E40}">
      <dgm:prSet/>
      <dgm:spPr/>
      <dgm:t>
        <a:bodyPr/>
        <a:lstStyle/>
        <a:p>
          <a:endParaRPr lang="pt-BR"/>
        </a:p>
      </dgm:t>
    </dgm:pt>
    <dgm:pt modelId="{DED1B525-A6ED-4E21-B8F2-8AB6A5C16570}" type="sibTrans" cxnId="{56C4F5C2-C422-4232-ACD6-4A73B6A59E40}">
      <dgm:prSet/>
      <dgm:spPr/>
      <dgm:t>
        <a:bodyPr/>
        <a:lstStyle/>
        <a:p>
          <a:endParaRPr lang="pt-BR"/>
        </a:p>
      </dgm:t>
    </dgm:pt>
    <dgm:pt modelId="{C4B5BE05-591C-4924-A4C0-0952E4F2EACF}">
      <dgm:prSet phldrT="[Texto]" phldr="0"/>
      <dgm:spPr/>
      <dgm:t>
        <a:bodyPr/>
        <a:lstStyle/>
        <a:p>
          <a:r>
            <a:rPr lang="pt-BR" dirty="0"/>
            <a:t>Estigma</a:t>
          </a:r>
        </a:p>
      </dgm:t>
    </dgm:pt>
    <dgm:pt modelId="{E17C6736-5BF0-45F3-A29F-7D398F5A59C1}" type="parTrans" cxnId="{875D77CF-4CDC-4C83-94CF-BDA472DC55E0}">
      <dgm:prSet/>
      <dgm:spPr/>
      <dgm:t>
        <a:bodyPr/>
        <a:lstStyle/>
        <a:p>
          <a:endParaRPr lang="pt-BR"/>
        </a:p>
      </dgm:t>
    </dgm:pt>
    <dgm:pt modelId="{F53728F9-DA5E-4636-BDEC-0CD5A8004004}" type="sibTrans" cxnId="{875D77CF-4CDC-4C83-94CF-BDA472DC55E0}">
      <dgm:prSet/>
      <dgm:spPr/>
      <dgm:t>
        <a:bodyPr/>
        <a:lstStyle/>
        <a:p>
          <a:endParaRPr lang="pt-BR"/>
        </a:p>
      </dgm:t>
    </dgm:pt>
    <dgm:pt modelId="{2302BC60-B9CC-400F-B4D8-4C1FA8569CDB}">
      <dgm:prSet phldrT="[Texto]" phldr="0"/>
      <dgm:spPr/>
      <dgm:t>
        <a:bodyPr/>
        <a:lstStyle/>
        <a:p>
          <a:pPr algn="ctr"/>
          <a:r>
            <a:rPr lang="pt-BR" dirty="0"/>
            <a:t>Rótulo pejorativo.</a:t>
          </a:r>
        </a:p>
      </dgm:t>
    </dgm:pt>
    <dgm:pt modelId="{E345293B-030C-42E0-9B79-6471732B8957}" type="parTrans" cxnId="{6CDFFBA5-454A-482E-AFE3-A44B810CF3AE}">
      <dgm:prSet/>
      <dgm:spPr/>
      <dgm:t>
        <a:bodyPr/>
        <a:lstStyle/>
        <a:p>
          <a:endParaRPr lang="pt-BR"/>
        </a:p>
      </dgm:t>
    </dgm:pt>
    <dgm:pt modelId="{305D0A9E-2752-4877-9B74-43AA1A8269C0}" type="sibTrans" cxnId="{6CDFFBA5-454A-482E-AFE3-A44B810CF3AE}">
      <dgm:prSet/>
      <dgm:spPr/>
      <dgm:t>
        <a:bodyPr/>
        <a:lstStyle/>
        <a:p>
          <a:endParaRPr lang="pt-BR"/>
        </a:p>
      </dgm:t>
    </dgm:pt>
    <dgm:pt modelId="{C136D272-8D7C-480E-99CC-2250C862EBC0}">
      <dgm:prSet phldrT="[Texto]" phldr="0"/>
      <dgm:spPr/>
      <dgm:t>
        <a:bodyPr/>
        <a:lstStyle/>
        <a:p>
          <a:r>
            <a:rPr lang="pt-BR" dirty="0"/>
            <a:t>Preconceito</a:t>
          </a:r>
        </a:p>
      </dgm:t>
    </dgm:pt>
    <dgm:pt modelId="{EB541290-F19E-4EA3-BE58-04921FDFFF0D}" type="parTrans" cxnId="{9D6A33F2-5038-4A40-9452-24B369B41BB9}">
      <dgm:prSet/>
      <dgm:spPr/>
      <dgm:t>
        <a:bodyPr/>
        <a:lstStyle/>
        <a:p>
          <a:endParaRPr lang="pt-BR"/>
        </a:p>
      </dgm:t>
    </dgm:pt>
    <dgm:pt modelId="{E5019767-5585-480C-8591-BF4F4DC756FE}" type="sibTrans" cxnId="{9D6A33F2-5038-4A40-9452-24B369B41BB9}">
      <dgm:prSet/>
      <dgm:spPr/>
      <dgm:t>
        <a:bodyPr/>
        <a:lstStyle/>
        <a:p>
          <a:endParaRPr lang="pt-BR"/>
        </a:p>
      </dgm:t>
    </dgm:pt>
    <dgm:pt modelId="{D10621CA-9CF8-453F-9052-0384DD808036}">
      <dgm:prSet phldrT="[Texto]" phldr="0"/>
      <dgm:spPr/>
      <dgm:t>
        <a:bodyPr/>
        <a:lstStyle/>
        <a:p>
          <a:pPr algn="ctr"/>
          <a:r>
            <a:rPr lang="pt-BR" dirty="0"/>
            <a:t>Julgamento equivocado.</a:t>
          </a:r>
        </a:p>
      </dgm:t>
    </dgm:pt>
    <dgm:pt modelId="{7714DD48-743B-4AD3-9982-FA153F2C763A}" type="parTrans" cxnId="{623BA225-A425-4CAC-89FF-8562BF919AD6}">
      <dgm:prSet/>
      <dgm:spPr/>
      <dgm:t>
        <a:bodyPr/>
        <a:lstStyle/>
        <a:p>
          <a:endParaRPr lang="pt-BR"/>
        </a:p>
      </dgm:t>
    </dgm:pt>
    <dgm:pt modelId="{CA96317D-652E-4C70-85C0-A7395D40973B}" type="sibTrans" cxnId="{623BA225-A425-4CAC-89FF-8562BF919AD6}">
      <dgm:prSet/>
      <dgm:spPr/>
      <dgm:t>
        <a:bodyPr/>
        <a:lstStyle/>
        <a:p>
          <a:endParaRPr lang="pt-BR"/>
        </a:p>
      </dgm:t>
    </dgm:pt>
    <dgm:pt modelId="{9ED3BB16-FD85-4165-BEB1-6B35404A7E75}">
      <dgm:prSet phldrT="[Texto]" phldr="0"/>
      <dgm:spPr/>
      <dgm:t>
        <a:bodyPr/>
        <a:lstStyle/>
        <a:p>
          <a:r>
            <a:rPr lang="pt-BR" dirty="0"/>
            <a:t>Discriminação</a:t>
          </a:r>
        </a:p>
      </dgm:t>
    </dgm:pt>
    <dgm:pt modelId="{89A1F149-416F-468E-8A48-C3D6EB728CCE}" type="parTrans" cxnId="{45461BA5-442E-4D45-9097-52DAAD893ED4}">
      <dgm:prSet/>
      <dgm:spPr/>
      <dgm:t>
        <a:bodyPr/>
        <a:lstStyle/>
        <a:p>
          <a:endParaRPr lang="pt-BR"/>
        </a:p>
      </dgm:t>
    </dgm:pt>
    <dgm:pt modelId="{8686C3C4-AD62-44B2-90DF-D4F359D60157}" type="sibTrans" cxnId="{45461BA5-442E-4D45-9097-52DAAD893ED4}">
      <dgm:prSet/>
      <dgm:spPr/>
      <dgm:t>
        <a:bodyPr/>
        <a:lstStyle/>
        <a:p>
          <a:endParaRPr lang="pt-BR"/>
        </a:p>
      </dgm:t>
    </dgm:pt>
    <dgm:pt modelId="{82BC4F00-4FE1-4C2E-8748-912AB5DA1D9F}">
      <dgm:prSet phldrT="[Texto]" phldr="0"/>
      <dgm:spPr/>
      <dgm:t>
        <a:bodyPr/>
        <a:lstStyle/>
        <a:p>
          <a:pPr algn="ctr"/>
          <a:r>
            <a:rPr lang="pt-BR" dirty="0"/>
            <a:t>Implicância.</a:t>
          </a:r>
        </a:p>
      </dgm:t>
    </dgm:pt>
    <dgm:pt modelId="{D1969547-5E1C-4241-9156-A051B945FEE4}" type="parTrans" cxnId="{FD325FCB-D27D-4F76-9072-99B75A24392A}">
      <dgm:prSet/>
      <dgm:spPr/>
      <dgm:t>
        <a:bodyPr/>
        <a:lstStyle/>
        <a:p>
          <a:endParaRPr lang="pt-BR"/>
        </a:p>
      </dgm:t>
    </dgm:pt>
    <dgm:pt modelId="{79445F79-C9CE-4A3C-84E6-406ECB8A3E76}" type="sibTrans" cxnId="{FD325FCB-D27D-4F76-9072-99B75A24392A}">
      <dgm:prSet/>
      <dgm:spPr/>
      <dgm:t>
        <a:bodyPr/>
        <a:lstStyle/>
        <a:p>
          <a:endParaRPr lang="pt-BR"/>
        </a:p>
      </dgm:t>
    </dgm:pt>
    <dgm:pt modelId="{4AD29333-36B0-4F41-A61E-91B1484785A2}" type="pres">
      <dgm:prSet presAssocID="{745997EB-CA11-46CB-BDB9-A84DD2685D9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384E7158-BABB-407D-80AF-00EC535F5142}" type="pres">
      <dgm:prSet presAssocID="{745997EB-CA11-46CB-BDB9-A84DD2685D99}" presName="children" presStyleCnt="0"/>
      <dgm:spPr/>
    </dgm:pt>
    <dgm:pt modelId="{B8A23A0D-0326-471D-A43F-B79F5A967852}" type="pres">
      <dgm:prSet presAssocID="{745997EB-CA11-46CB-BDB9-A84DD2685D99}" presName="child1group" presStyleCnt="0"/>
      <dgm:spPr/>
    </dgm:pt>
    <dgm:pt modelId="{988D3202-58EA-4513-A5C3-F3E09A3B550E}" type="pres">
      <dgm:prSet presAssocID="{745997EB-CA11-46CB-BDB9-A84DD2685D99}" presName="child1" presStyleLbl="bgAcc1" presStyleIdx="0" presStyleCnt="4"/>
      <dgm:spPr/>
    </dgm:pt>
    <dgm:pt modelId="{425E8A48-0FC4-41F1-AF49-BE94DED26FA0}" type="pres">
      <dgm:prSet presAssocID="{745997EB-CA11-46CB-BDB9-A84DD2685D99}" presName="child1Text" presStyleLbl="bgAcc1" presStyleIdx="0" presStyleCnt="4">
        <dgm:presLayoutVars>
          <dgm:bulletEnabled val="1"/>
        </dgm:presLayoutVars>
      </dgm:prSet>
      <dgm:spPr/>
    </dgm:pt>
    <dgm:pt modelId="{7FA28C64-493A-4A30-A2C7-A43A4F2FDE85}" type="pres">
      <dgm:prSet presAssocID="{745997EB-CA11-46CB-BDB9-A84DD2685D99}" presName="child2group" presStyleCnt="0"/>
      <dgm:spPr/>
    </dgm:pt>
    <dgm:pt modelId="{EFBBC1B8-6699-456B-9454-842984F4F85C}" type="pres">
      <dgm:prSet presAssocID="{745997EB-CA11-46CB-BDB9-A84DD2685D99}" presName="child2" presStyleLbl="bgAcc1" presStyleIdx="1" presStyleCnt="4"/>
      <dgm:spPr/>
    </dgm:pt>
    <dgm:pt modelId="{1814299A-CEFD-421E-9615-552C2BC9C84F}" type="pres">
      <dgm:prSet presAssocID="{745997EB-CA11-46CB-BDB9-A84DD2685D99}" presName="child2Text" presStyleLbl="bgAcc1" presStyleIdx="1" presStyleCnt="4">
        <dgm:presLayoutVars>
          <dgm:bulletEnabled val="1"/>
        </dgm:presLayoutVars>
      </dgm:prSet>
      <dgm:spPr/>
    </dgm:pt>
    <dgm:pt modelId="{0AFEBFDA-0A4A-4456-9AE9-0AA3EF2417C7}" type="pres">
      <dgm:prSet presAssocID="{745997EB-CA11-46CB-BDB9-A84DD2685D99}" presName="child3group" presStyleCnt="0"/>
      <dgm:spPr/>
    </dgm:pt>
    <dgm:pt modelId="{42E6D334-F2CF-4B5F-9F71-66EEF37AD0A8}" type="pres">
      <dgm:prSet presAssocID="{745997EB-CA11-46CB-BDB9-A84DD2685D99}" presName="child3" presStyleLbl="bgAcc1" presStyleIdx="2" presStyleCnt="4"/>
      <dgm:spPr/>
    </dgm:pt>
    <dgm:pt modelId="{AF6E0D82-971C-4B51-AEB4-33544E03E88C}" type="pres">
      <dgm:prSet presAssocID="{745997EB-CA11-46CB-BDB9-A84DD2685D99}" presName="child3Text" presStyleLbl="bgAcc1" presStyleIdx="2" presStyleCnt="4">
        <dgm:presLayoutVars>
          <dgm:bulletEnabled val="1"/>
        </dgm:presLayoutVars>
      </dgm:prSet>
      <dgm:spPr/>
    </dgm:pt>
    <dgm:pt modelId="{AD434EEE-3A19-4052-9799-D04A9755E023}" type="pres">
      <dgm:prSet presAssocID="{745997EB-CA11-46CB-BDB9-A84DD2685D99}" presName="child4group" presStyleCnt="0"/>
      <dgm:spPr/>
    </dgm:pt>
    <dgm:pt modelId="{14A888C7-C19E-4314-9622-AB5AEE8C351D}" type="pres">
      <dgm:prSet presAssocID="{745997EB-CA11-46CB-BDB9-A84DD2685D99}" presName="child4" presStyleLbl="bgAcc1" presStyleIdx="3" presStyleCnt="4"/>
      <dgm:spPr/>
    </dgm:pt>
    <dgm:pt modelId="{0F149A3B-5AB3-44E4-A94F-8E170072902A}" type="pres">
      <dgm:prSet presAssocID="{745997EB-CA11-46CB-BDB9-A84DD2685D99}" presName="child4Text" presStyleLbl="bgAcc1" presStyleIdx="3" presStyleCnt="4">
        <dgm:presLayoutVars>
          <dgm:bulletEnabled val="1"/>
        </dgm:presLayoutVars>
      </dgm:prSet>
      <dgm:spPr/>
    </dgm:pt>
    <dgm:pt modelId="{40A8012E-261E-4DB1-A7F1-A8D17CBD983C}" type="pres">
      <dgm:prSet presAssocID="{745997EB-CA11-46CB-BDB9-A84DD2685D99}" presName="childPlaceholder" presStyleCnt="0"/>
      <dgm:spPr/>
    </dgm:pt>
    <dgm:pt modelId="{17D483FB-B5D0-440E-9140-38A61AD5B877}" type="pres">
      <dgm:prSet presAssocID="{745997EB-CA11-46CB-BDB9-A84DD2685D99}" presName="circle" presStyleCnt="0"/>
      <dgm:spPr/>
    </dgm:pt>
    <dgm:pt modelId="{8B848A28-F3C9-4DB2-A0AA-55C637772A6E}" type="pres">
      <dgm:prSet presAssocID="{745997EB-CA11-46CB-BDB9-A84DD2685D99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6CDD95FE-6AB4-4AD5-AC26-1A64648FD4DC}" type="pres">
      <dgm:prSet presAssocID="{745997EB-CA11-46CB-BDB9-A84DD2685D99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427C0D3-7D86-46A5-B1F3-FF69B6FCF95B}" type="pres">
      <dgm:prSet presAssocID="{745997EB-CA11-46CB-BDB9-A84DD2685D99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1E28FB3-94F1-4B0F-B3B9-A2F9B98911D0}" type="pres">
      <dgm:prSet presAssocID="{745997EB-CA11-46CB-BDB9-A84DD2685D99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9D64F0EB-7B0A-4420-A7A8-435D89E60FA8}" type="pres">
      <dgm:prSet presAssocID="{745997EB-CA11-46CB-BDB9-A84DD2685D99}" presName="quadrantPlaceholder" presStyleCnt="0"/>
      <dgm:spPr/>
    </dgm:pt>
    <dgm:pt modelId="{2C987CCC-E98B-416E-BD6F-6B5B1475F487}" type="pres">
      <dgm:prSet presAssocID="{745997EB-CA11-46CB-BDB9-A84DD2685D99}" presName="center1" presStyleLbl="fgShp" presStyleIdx="0" presStyleCnt="2"/>
      <dgm:spPr/>
    </dgm:pt>
    <dgm:pt modelId="{00E7FFE7-67D2-4266-97D9-4251DC2948B6}" type="pres">
      <dgm:prSet presAssocID="{745997EB-CA11-46CB-BDB9-A84DD2685D99}" presName="center2" presStyleLbl="fgShp" presStyleIdx="1" presStyleCnt="2"/>
      <dgm:spPr/>
    </dgm:pt>
  </dgm:ptLst>
  <dgm:cxnLst>
    <dgm:cxn modelId="{BC29650E-0D96-4C0E-9C75-6D98B06160C2}" type="presOf" srcId="{2302BC60-B9CC-400F-B4D8-4C1FA8569CDB}" destId="{1814299A-CEFD-421E-9615-552C2BC9C84F}" srcOrd="1" destOrd="0" presId="urn:microsoft.com/office/officeart/2005/8/layout/cycle4"/>
    <dgm:cxn modelId="{623BA225-A425-4CAC-89FF-8562BF919AD6}" srcId="{C136D272-8D7C-480E-99CC-2250C862EBC0}" destId="{D10621CA-9CF8-453F-9052-0384DD808036}" srcOrd="0" destOrd="0" parTransId="{7714DD48-743B-4AD3-9982-FA153F2C763A}" sibTransId="{CA96317D-652E-4C70-85C0-A7395D40973B}"/>
    <dgm:cxn modelId="{1574702D-C0DB-40AE-9A62-CB3C34990E68}" type="presOf" srcId="{82BC4F00-4FE1-4C2E-8748-912AB5DA1D9F}" destId="{14A888C7-C19E-4314-9622-AB5AEE8C351D}" srcOrd="0" destOrd="0" presId="urn:microsoft.com/office/officeart/2005/8/layout/cycle4"/>
    <dgm:cxn modelId="{D4853D3A-8866-4B74-8EFF-E6E244E8BA1C}" type="presOf" srcId="{C136D272-8D7C-480E-99CC-2250C862EBC0}" destId="{F427C0D3-7D86-46A5-B1F3-FF69B6FCF95B}" srcOrd="0" destOrd="0" presId="urn:microsoft.com/office/officeart/2005/8/layout/cycle4"/>
    <dgm:cxn modelId="{5C4C625E-175E-4F06-95F7-A4DA99747664}" srcId="{745997EB-CA11-46CB-BDB9-A84DD2685D99}" destId="{A77A34FE-CF04-45DA-860A-5C09A9E550A6}" srcOrd="0" destOrd="0" parTransId="{866AB14B-DE6A-4F1A-964A-64BF6CF44D1C}" sibTransId="{2DAC8FB2-8E48-49E2-AB26-2C91CC5B401B}"/>
    <dgm:cxn modelId="{58A14260-6B70-4341-A38D-02CA855A2CC4}" type="presOf" srcId="{AE580786-2CDC-495D-8DA0-E7CB06B3A5E6}" destId="{425E8A48-0FC4-41F1-AF49-BE94DED26FA0}" srcOrd="1" destOrd="0" presId="urn:microsoft.com/office/officeart/2005/8/layout/cycle4"/>
    <dgm:cxn modelId="{B7C68E55-49D5-4C36-92C8-9D324F46BD40}" type="presOf" srcId="{C4B5BE05-591C-4924-A4C0-0952E4F2EACF}" destId="{6CDD95FE-6AB4-4AD5-AC26-1A64648FD4DC}" srcOrd="0" destOrd="0" presId="urn:microsoft.com/office/officeart/2005/8/layout/cycle4"/>
    <dgm:cxn modelId="{0B2E3857-5F77-495F-95CE-804C1A0D32A1}" type="presOf" srcId="{9ED3BB16-FD85-4165-BEB1-6B35404A7E75}" destId="{C1E28FB3-94F1-4B0F-B3B9-A2F9B98911D0}" srcOrd="0" destOrd="0" presId="urn:microsoft.com/office/officeart/2005/8/layout/cycle4"/>
    <dgm:cxn modelId="{BA2CFA7B-5811-4CCA-A6E8-71F533328F80}" type="presOf" srcId="{D10621CA-9CF8-453F-9052-0384DD808036}" destId="{42E6D334-F2CF-4B5F-9F71-66EEF37AD0A8}" srcOrd="0" destOrd="0" presId="urn:microsoft.com/office/officeart/2005/8/layout/cycle4"/>
    <dgm:cxn modelId="{DA8E3798-59B8-4240-BE1E-844B83A03D99}" type="presOf" srcId="{A77A34FE-CF04-45DA-860A-5C09A9E550A6}" destId="{8B848A28-F3C9-4DB2-A0AA-55C637772A6E}" srcOrd="0" destOrd="0" presId="urn:microsoft.com/office/officeart/2005/8/layout/cycle4"/>
    <dgm:cxn modelId="{284AF5A0-9F88-4950-9A5C-F73D94815068}" type="presOf" srcId="{745997EB-CA11-46CB-BDB9-A84DD2685D99}" destId="{4AD29333-36B0-4F41-A61E-91B1484785A2}" srcOrd="0" destOrd="0" presId="urn:microsoft.com/office/officeart/2005/8/layout/cycle4"/>
    <dgm:cxn modelId="{45461BA5-442E-4D45-9097-52DAAD893ED4}" srcId="{745997EB-CA11-46CB-BDB9-A84DD2685D99}" destId="{9ED3BB16-FD85-4165-BEB1-6B35404A7E75}" srcOrd="3" destOrd="0" parTransId="{89A1F149-416F-468E-8A48-C3D6EB728CCE}" sibTransId="{8686C3C4-AD62-44B2-90DF-D4F359D60157}"/>
    <dgm:cxn modelId="{6CDFFBA5-454A-482E-AFE3-A44B810CF3AE}" srcId="{C4B5BE05-591C-4924-A4C0-0952E4F2EACF}" destId="{2302BC60-B9CC-400F-B4D8-4C1FA8569CDB}" srcOrd="0" destOrd="0" parTransId="{E345293B-030C-42E0-9B79-6471732B8957}" sibTransId="{305D0A9E-2752-4877-9B74-43AA1A8269C0}"/>
    <dgm:cxn modelId="{8D2A3CB5-CA46-4277-9B72-6FDCDB5BACF9}" type="presOf" srcId="{2302BC60-B9CC-400F-B4D8-4C1FA8569CDB}" destId="{EFBBC1B8-6699-456B-9454-842984F4F85C}" srcOrd="0" destOrd="0" presId="urn:microsoft.com/office/officeart/2005/8/layout/cycle4"/>
    <dgm:cxn modelId="{56C4F5C2-C422-4232-ACD6-4A73B6A59E40}" srcId="{A77A34FE-CF04-45DA-860A-5C09A9E550A6}" destId="{AE580786-2CDC-495D-8DA0-E7CB06B3A5E6}" srcOrd="0" destOrd="0" parTransId="{60BF4CD1-465F-41A0-BC87-D57C5EAE815B}" sibTransId="{DED1B525-A6ED-4E21-B8F2-8AB6A5C16570}"/>
    <dgm:cxn modelId="{FD325FCB-D27D-4F76-9072-99B75A24392A}" srcId="{9ED3BB16-FD85-4165-BEB1-6B35404A7E75}" destId="{82BC4F00-4FE1-4C2E-8748-912AB5DA1D9F}" srcOrd="0" destOrd="0" parTransId="{D1969547-5E1C-4241-9156-A051B945FEE4}" sibTransId="{79445F79-C9CE-4A3C-84E6-406ECB8A3E76}"/>
    <dgm:cxn modelId="{C4DE71CD-F709-471E-A199-5DAFF9AFCF25}" type="presOf" srcId="{D10621CA-9CF8-453F-9052-0384DD808036}" destId="{AF6E0D82-971C-4B51-AEB4-33544E03E88C}" srcOrd="1" destOrd="0" presId="urn:microsoft.com/office/officeart/2005/8/layout/cycle4"/>
    <dgm:cxn modelId="{875D77CF-4CDC-4C83-94CF-BDA472DC55E0}" srcId="{745997EB-CA11-46CB-BDB9-A84DD2685D99}" destId="{C4B5BE05-591C-4924-A4C0-0952E4F2EACF}" srcOrd="1" destOrd="0" parTransId="{E17C6736-5BF0-45F3-A29F-7D398F5A59C1}" sibTransId="{F53728F9-DA5E-4636-BDEC-0CD5A8004004}"/>
    <dgm:cxn modelId="{5B23C6DC-A0FD-4ED3-8570-BC6B2FACEE21}" type="presOf" srcId="{AE580786-2CDC-495D-8DA0-E7CB06B3A5E6}" destId="{988D3202-58EA-4513-A5C3-F3E09A3B550E}" srcOrd="0" destOrd="0" presId="urn:microsoft.com/office/officeart/2005/8/layout/cycle4"/>
    <dgm:cxn modelId="{ADA10BE5-12F6-45C2-80CF-C2888813C251}" type="presOf" srcId="{82BC4F00-4FE1-4C2E-8748-912AB5DA1D9F}" destId="{0F149A3B-5AB3-44E4-A94F-8E170072902A}" srcOrd="1" destOrd="0" presId="urn:microsoft.com/office/officeart/2005/8/layout/cycle4"/>
    <dgm:cxn modelId="{9D6A33F2-5038-4A40-9452-24B369B41BB9}" srcId="{745997EB-CA11-46CB-BDB9-A84DD2685D99}" destId="{C136D272-8D7C-480E-99CC-2250C862EBC0}" srcOrd="2" destOrd="0" parTransId="{EB541290-F19E-4EA3-BE58-04921FDFFF0D}" sibTransId="{E5019767-5585-480C-8591-BF4F4DC756FE}"/>
    <dgm:cxn modelId="{070191EC-6E1D-492F-8926-26928B668697}" type="presParOf" srcId="{4AD29333-36B0-4F41-A61E-91B1484785A2}" destId="{384E7158-BABB-407D-80AF-00EC535F5142}" srcOrd="0" destOrd="0" presId="urn:microsoft.com/office/officeart/2005/8/layout/cycle4"/>
    <dgm:cxn modelId="{0D7593FF-B550-45FE-89E5-9470924A4242}" type="presParOf" srcId="{384E7158-BABB-407D-80AF-00EC535F5142}" destId="{B8A23A0D-0326-471D-A43F-B79F5A967852}" srcOrd="0" destOrd="0" presId="urn:microsoft.com/office/officeart/2005/8/layout/cycle4"/>
    <dgm:cxn modelId="{012A003E-9444-442D-A0EF-8CBF06751569}" type="presParOf" srcId="{B8A23A0D-0326-471D-A43F-B79F5A967852}" destId="{988D3202-58EA-4513-A5C3-F3E09A3B550E}" srcOrd="0" destOrd="0" presId="urn:microsoft.com/office/officeart/2005/8/layout/cycle4"/>
    <dgm:cxn modelId="{58C22417-78BE-4FDF-BBA4-12A342B78ED4}" type="presParOf" srcId="{B8A23A0D-0326-471D-A43F-B79F5A967852}" destId="{425E8A48-0FC4-41F1-AF49-BE94DED26FA0}" srcOrd="1" destOrd="0" presId="urn:microsoft.com/office/officeart/2005/8/layout/cycle4"/>
    <dgm:cxn modelId="{64F94CD3-DA83-4766-8A5D-EA9598CD0057}" type="presParOf" srcId="{384E7158-BABB-407D-80AF-00EC535F5142}" destId="{7FA28C64-493A-4A30-A2C7-A43A4F2FDE85}" srcOrd="1" destOrd="0" presId="urn:microsoft.com/office/officeart/2005/8/layout/cycle4"/>
    <dgm:cxn modelId="{81B7867B-806B-43FA-8C2C-8A033C6CBB2C}" type="presParOf" srcId="{7FA28C64-493A-4A30-A2C7-A43A4F2FDE85}" destId="{EFBBC1B8-6699-456B-9454-842984F4F85C}" srcOrd="0" destOrd="0" presId="urn:microsoft.com/office/officeart/2005/8/layout/cycle4"/>
    <dgm:cxn modelId="{D991E1F8-45CF-4839-8C92-B5BC6B4A90B4}" type="presParOf" srcId="{7FA28C64-493A-4A30-A2C7-A43A4F2FDE85}" destId="{1814299A-CEFD-421E-9615-552C2BC9C84F}" srcOrd="1" destOrd="0" presId="urn:microsoft.com/office/officeart/2005/8/layout/cycle4"/>
    <dgm:cxn modelId="{851CC643-D2C3-4135-A47C-863DBCB3D48F}" type="presParOf" srcId="{384E7158-BABB-407D-80AF-00EC535F5142}" destId="{0AFEBFDA-0A4A-4456-9AE9-0AA3EF2417C7}" srcOrd="2" destOrd="0" presId="urn:microsoft.com/office/officeart/2005/8/layout/cycle4"/>
    <dgm:cxn modelId="{41C9364A-61FF-49EC-8F94-D7AF9A8DC712}" type="presParOf" srcId="{0AFEBFDA-0A4A-4456-9AE9-0AA3EF2417C7}" destId="{42E6D334-F2CF-4B5F-9F71-66EEF37AD0A8}" srcOrd="0" destOrd="0" presId="urn:microsoft.com/office/officeart/2005/8/layout/cycle4"/>
    <dgm:cxn modelId="{52561600-07FA-4A11-ADC1-D5FA32BBF5BF}" type="presParOf" srcId="{0AFEBFDA-0A4A-4456-9AE9-0AA3EF2417C7}" destId="{AF6E0D82-971C-4B51-AEB4-33544E03E88C}" srcOrd="1" destOrd="0" presId="urn:microsoft.com/office/officeart/2005/8/layout/cycle4"/>
    <dgm:cxn modelId="{9A5A5DC1-63DE-4A34-8D25-28176B6AD7B7}" type="presParOf" srcId="{384E7158-BABB-407D-80AF-00EC535F5142}" destId="{AD434EEE-3A19-4052-9799-D04A9755E023}" srcOrd="3" destOrd="0" presId="urn:microsoft.com/office/officeart/2005/8/layout/cycle4"/>
    <dgm:cxn modelId="{5B463C3A-6FE0-4508-B97A-1DD9EAD3916D}" type="presParOf" srcId="{AD434EEE-3A19-4052-9799-D04A9755E023}" destId="{14A888C7-C19E-4314-9622-AB5AEE8C351D}" srcOrd="0" destOrd="0" presId="urn:microsoft.com/office/officeart/2005/8/layout/cycle4"/>
    <dgm:cxn modelId="{63DD6556-E2AA-499F-81F4-7A8447B54E79}" type="presParOf" srcId="{AD434EEE-3A19-4052-9799-D04A9755E023}" destId="{0F149A3B-5AB3-44E4-A94F-8E170072902A}" srcOrd="1" destOrd="0" presId="urn:microsoft.com/office/officeart/2005/8/layout/cycle4"/>
    <dgm:cxn modelId="{E07F71C7-1437-427D-94D4-CC2BF64C2E6A}" type="presParOf" srcId="{384E7158-BABB-407D-80AF-00EC535F5142}" destId="{40A8012E-261E-4DB1-A7F1-A8D17CBD983C}" srcOrd="4" destOrd="0" presId="urn:microsoft.com/office/officeart/2005/8/layout/cycle4"/>
    <dgm:cxn modelId="{CA169003-92AA-445F-89C3-83003FDB824E}" type="presParOf" srcId="{4AD29333-36B0-4F41-A61E-91B1484785A2}" destId="{17D483FB-B5D0-440E-9140-38A61AD5B877}" srcOrd="1" destOrd="0" presId="urn:microsoft.com/office/officeart/2005/8/layout/cycle4"/>
    <dgm:cxn modelId="{CFF8AB30-CB64-442F-8116-1D7603D72573}" type="presParOf" srcId="{17D483FB-B5D0-440E-9140-38A61AD5B877}" destId="{8B848A28-F3C9-4DB2-A0AA-55C637772A6E}" srcOrd="0" destOrd="0" presId="urn:microsoft.com/office/officeart/2005/8/layout/cycle4"/>
    <dgm:cxn modelId="{6CCC7912-1BD9-422C-8080-4CFFC4170055}" type="presParOf" srcId="{17D483FB-B5D0-440E-9140-38A61AD5B877}" destId="{6CDD95FE-6AB4-4AD5-AC26-1A64648FD4DC}" srcOrd="1" destOrd="0" presId="urn:microsoft.com/office/officeart/2005/8/layout/cycle4"/>
    <dgm:cxn modelId="{0BF3134A-F53C-42C8-99CA-764DD211DBE0}" type="presParOf" srcId="{17D483FB-B5D0-440E-9140-38A61AD5B877}" destId="{F427C0D3-7D86-46A5-B1F3-FF69B6FCF95B}" srcOrd="2" destOrd="0" presId="urn:microsoft.com/office/officeart/2005/8/layout/cycle4"/>
    <dgm:cxn modelId="{4C4191DA-13B7-4A1C-8287-379BDAF1F27C}" type="presParOf" srcId="{17D483FB-B5D0-440E-9140-38A61AD5B877}" destId="{C1E28FB3-94F1-4B0F-B3B9-A2F9B98911D0}" srcOrd="3" destOrd="0" presId="urn:microsoft.com/office/officeart/2005/8/layout/cycle4"/>
    <dgm:cxn modelId="{C3393280-7079-41CC-BB3A-D2F87DD4FC5A}" type="presParOf" srcId="{17D483FB-B5D0-440E-9140-38A61AD5B877}" destId="{9D64F0EB-7B0A-4420-A7A8-435D89E60FA8}" srcOrd="4" destOrd="0" presId="urn:microsoft.com/office/officeart/2005/8/layout/cycle4"/>
    <dgm:cxn modelId="{2FD108B3-3979-44FA-85A4-48F8DD116FA4}" type="presParOf" srcId="{4AD29333-36B0-4F41-A61E-91B1484785A2}" destId="{2C987CCC-E98B-416E-BD6F-6B5B1475F487}" srcOrd="2" destOrd="0" presId="urn:microsoft.com/office/officeart/2005/8/layout/cycle4"/>
    <dgm:cxn modelId="{8DEA6689-3A9A-4E8D-9D24-8DF50A9BFE2C}" type="presParOf" srcId="{4AD29333-36B0-4F41-A61E-91B1484785A2}" destId="{00E7FFE7-67D2-4266-97D9-4251DC2948B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6D334-F2CF-4B5F-9F71-66EEF37AD0A8}">
      <dsp:nvSpPr>
        <dsp:cNvPr id="0" name=""/>
        <dsp:cNvSpPr/>
      </dsp:nvSpPr>
      <dsp:spPr>
        <a:xfrm>
          <a:off x="6227285" y="4437333"/>
          <a:ext cx="3223592" cy="20881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ctr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500" kern="1200" dirty="0"/>
            <a:t>Julgamento equivocado.</a:t>
          </a:r>
        </a:p>
      </dsp:txBody>
      <dsp:txXfrm>
        <a:off x="7240233" y="5005242"/>
        <a:ext cx="2164774" cy="1474377"/>
      </dsp:txXfrm>
    </dsp:sp>
    <dsp:sp modelId="{14A888C7-C19E-4314-9622-AB5AEE8C351D}">
      <dsp:nvSpPr>
        <dsp:cNvPr id="0" name=""/>
        <dsp:cNvSpPr/>
      </dsp:nvSpPr>
      <dsp:spPr>
        <a:xfrm>
          <a:off x="967740" y="4437333"/>
          <a:ext cx="3223592" cy="20881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ctr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500" kern="1200" dirty="0"/>
            <a:t>Implicância.</a:t>
          </a:r>
        </a:p>
      </dsp:txBody>
      <dsp:txXfrm>
        <a:off x="1013610" y="5005242"/>
        <a:ext cx="2164774" cy="1474377"/>
      </dsp:txXfrm>
    </dsp:sp>
    <dsp:sp modelId="{EFBBC1B8-6699-456B-9454-842984F4F85C}">
      <dsp:nvSpPr>
        <dsp:cNvPr id="0" name=""/>
        <dsp:cNvSpPr/>
      </dsp:nvSpPr>
      <dsp:spPr>
        <a:xfrm>
          <a:off x="6227285" y="0"/>
          <a:ext cx="3223592" cy="20881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ctr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500" kern="1200" dirty="0"/>
            <a:t>Rótulo pejorativo.</a:t>
          </a:r>
        </a:p>
      </dsp:txBody>
      <dsp:txXfrm>
        <a:off x="7240233" y="45870"/>
        <a:ext cx="2164774" cy="1474377"/>
      </dsp:txXfrm>
    </dsp:sp>
    <dsp:sp modelId="{988D3202-58EA-4513-A5C3-F3E09A3B550E}">
      <dsp:nvSpPr>
        <dsp:cNvPr id="0" name=""/>
        <dsp:cNvSpPr/>
      </dsp:nvSpPr>
      <dsp:spPr>
        <a:xfrm>
          <a:off x="967740" y="0"/>
          <a:ext cx="3223592" cy="20881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28600" lvl="1" indent="-228600" algn="ctr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500" kern="1200" dirty="0"/>
            <a:t>Relações sociais conflituosas</a:t>
          </a:r>
        </a:p>
      </dsp:txBody>
      <dsp:txXfrm>
        <a:off x="1013610" y="45870"/>
        <a:ext cx="2164774" cy="1474377"/>
      </dsp:txXfrm>
    </dsp:sp>
    <dsp:sp modelId="{8B848A28-F3C9-4DB2-A0AA-55C637772A6E}">
      <dsp:nvSpPr>
        <dsp:cNvPr id="0" name=""/>
        <dsp:cNvSpPr/>
      </dsp:nvSpPr>
      <dsp:spPr>
        <a:xfrm>
          <a:off x="2318516" y="371952"/>
          <a:ext cx="2825537" cy="2825537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Podem resultar em...</a:t>
          </a:r>
        </a:p>
      </dsp:txBody>
      <dsp:txXfrm>
        <a:off x="3146097" y="1199533"/>
        <a:ext cx="1997956" cy="1997956"/>
      </dsp:txXfrm>
    </dsp:sp>
    <dsp:sp modelId="{6CDD95FE-6AB4-4AD5-AC26-1A64648FD4DC}">
      <dsp:nvSpPr>
        <dsp:cNvPr id="0" name=""/>
        <dsp:cNvSpPr/>
      </dsp:nvSpPr>
      <dsp:spPr>
        <a:xfrm rot="5400000">
          <a:off x="5274563" y="371952"/>
          <a:ext cx="2825537" cy="282553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Estigma</a:t>
          </a:r>
        </a:p>
      </dsp:txBody>
      <dsp:txXfrm rot="-5400000">
        <a:off x="5274563" y="1199533"/>
        <a:ext cx="1997956" cy="1997956"/>
      </dsp:txXfrm>
    </dsp:sp>
    <dsp:sp modelId="{F427C0D3-7D86-46A5-B1F3-FF69B6FCF95B}">
      <dsp:nvSpPr>
        <dsp:cNvPr id="0" name=""/>
        <dsp:cNvSpPr/>
      </dsp:nvSpPr>
      <dsp:spPr>
        <a:xfrm rot="10800000">
          <a:off x="5274563" y="3327999"/>
          <a:ext cx="2825537" cy="2825537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Preconceito</a:t>
          </a:r>
        </a:p>
      </dsp:txBody>
      <dsp:txXfrm rot="10800000">
        <a:off x="5274563" y="3327999"/>
        <a:ext cx="1997956" cy="1997956"/>
      </dsp:txXfrm>
    </dsp:sp>
    <dsp:sp modelId="{C1E28FB3-94F1-4B0F-B3B9-A2F9B98911D0}">
      <dsp:nvSpPr>
        <dsp:cNvPr id="0" name=""/>
        <dsp:cNvSpPr/>
      </dsp:nvSpPr>
      <dsp:spPr>
        <a:xfrm rot="16200000">
          <a:off x="2318516" y="3327999"/>
          <a:ext cx="2825537" cy="282553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Discriminação</a:t>
          </a:r>
        </a:p>
      </dsp:txBody>
      <dsp:txXfrm rot="5400000">
        <a:off x="3146097" y="3327999"/>
        <a:ext cx="1997956" cy="1997956"/>
      </dsp:txXfrm>
    </dsp:sp>
    <dsp:sp modelId="{2C987CCC-E98B-416E-BD6F-6B5B1475F487}">
      <dsp:nvSpPr>
        <dsp:cNvPr id="0" name=""/>
        <dsp:cNvSpPr/>
      </dsp:nvSpPr>
      <dsp:spPr>
        <a:xfrm>
          <a:off x="4721528" y="2675450"/>
          <a:ext cx="975560" cy="84831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7FFE7-67D2-4266-97D9-4251DC2948B6}">
      <dsp:nvSpPr>
        <dsp:cNvPr id="0" name=""/>
        <dsp:cNvSpPr/>
      </dsp:nvSpPr>
      <dsp:spPr>
        <a:xfrm rot="10800000">
          <a:off x="4721528" y="3001725"/>
          <a:ext cx="975560" cy="84831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A17A9-7278-4D8F-A4A4-00A198723A81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B1656-8846-4FA2-A3F2-2A47AF3D3E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746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1605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793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930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472D23-6933-4398-B088-86D87D4569A8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41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866A0C-EEE8-4DE1-9ECF-51EC9C0B8BE2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55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F9B11C-AD18-4A04-821E-C5366FCA14C8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6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4586AC-0217-4567-B29B-23EE9A9222A5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03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EA9A4D-5B4A-4536-B4F3-3781F06B7402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138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D2EFA0-DD31-4334-BD97-CA68CA1EAF7D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51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22C804-0B7D-49A4-9AA4-17093ACFAE26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0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F26C5998-667C-4083-8EAC-8B78C6E30EC5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47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043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BC8F94-10C4-4E0E-B702-FA76FB225505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44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CAC3A-C360-423D-8EE7-1FC8754818CB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62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Espaço Reservado para Data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A3C67-7F45-4D7A-B048-0542E838373B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3" name="Espaço Reservado para o Número do Slide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65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7" name="Retângulo 6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estilo do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07892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estilo do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</a:lstStyle>
          <a:p>
            <a:pPr lvl="0" rtl="0"/>
            <a:r>
              <a:rPr lang="pt-BR" noProof="0"/>
              <a:t>Clique para editar os estilos do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509B53E-5F46-420C-9FC5-DAEB88ACCC36}" type="datetime1">
              <a:rPr lang="pt-BR" noProof="0" smtClean="0"/>
              <a:pPr/>
              <a:t>06/11/2025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819029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rtlCol="0" anchor="b">
            <a:normAutofit/>
          </a:bodyPr>
          <a:lstStyle>
            <a:lvl1pPr algn="l" rtl="0">
              <a:defRPr sz="54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estilo do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506537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l" rtl="0">
              <a:buNone/>
              <a:defRPr sz="2000"/>
            </a:lvl2pPr>
            <a:lvl3pPr marL="914400" indent="0" algn="l" rtl="0">
              <a:buNone/>
              <a:defRPr sz="1800"/>
            </a:lvl3pPr>
            <a:lvl4pPr marL="1371600" indent="0" algn="l" rtl="0">
              <a:buNone/>
              <a:defRPr sz="1600"/>
            </a:lvl4pPr>
            <a:lvl5pPr marL="1828800" indent="0" algn="l" rtl="0">
              <a:buNone/>
              <a:defRPr sz="1600"/>
            </a:lvl5pPr>
            <a:lvl6pPr marL="2286000" indent="0" algn="l" rtl="0">
              <a:buNone/>
              <a:defRPr sz="1600"/>
            </a:lvl6pPr>
            <a:lvl7pPr marL="2743200" indent="0" algn="l" rtl="0">
              <a:buNone/>
              <a:defRPr sz="1600"/>
            </a:lvl7pPr>
            <a:lvl8pPr marL="3200400" indent="0" algn="l" rtl="0">
              <a:buNone/>
              <a:defRPr sz="1600"/>
            </a:lvl8pPr>
            <a:lvl9pPr marL="3657600" indent="0" algn="l" rtl="0">
              <a:buNone/>
              <a:defRPr sz="1600"/>
            </a:lvl9pPr>
          </a:lstStyle>
          <a:p>
            <a:pPr lvl="0" rtl="0"/>
            <a:r>
              <a:rPr lang="pt-BR" noProof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95553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estilo do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t-BR" noProof="0"/>
              <a:t>Clique para editar os estilos do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4343400" cy="4270375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t-BR" noProof="0"/>
              <a:t>Clique para editar os estilos do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7E64EAC-5602-4386-82F0-40AD884218D6}" type="datetime1">
              <a:rPr lang="pt-BR" noProof="0" smtClean="0"/>
              <a:pPr/>
              <a:t>06/11/2025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07969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estilo do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70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5270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t-BR" noProof="0"/>
              <a:t>Clique para editar os estilos do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327648" y="1828800"/>
            <a:ext cx="4343400" cy="685800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327648" y="2514600"/>
            <a:ext cx="4343400" cy="35814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t-BR" noProof="0"/>
              <a:t>Clique para editar os estilos do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9F0ECE-4690-40DC-8016-3D7B9FECC6A6}" type="datetime1">
              <a:rPr lang="pt-BR" noProof="0" smtClean="0"/>
              <a:pPr/>
              <a:t>06/11/2025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48914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estilo do título mestre</a:t>
            </a:r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D2E0B61-5964-4D91-A168-D7CB792A2B2D}" type="datetime1">
              <a:rPr lang="pt-BR" noProof="0" smtClean="0"/>
              <a:pPr/>
              <a:t>06/11/2025</a:t>
            </a:fld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312482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4555902-7965-4B4C-B9FC-820C063D4756}" type="datetime1">
              <a:rPr lang="pt-BR" noProof="0" smtClean="0"/>
              <a:pPr/>
              <a:t>06/11/2025</a:t>
            </a:fld>
            <a:endParaRPr lang="pt-BR" noProof="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89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892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pt-BR" noProof="0"/>
              <a:t>Clique para editar o estilo do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t-BR" noProof="0"/>
              <a:t>Clique para editar os estilos do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7EB872-3A44-4095-8573-160D8312FA73}" type="datetime1">
              <a:rPr lang="pt-BR" noProof="0" smtClean="0"/>
              <a:pPr/>
              <a:t>06/11/2025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257242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600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rtlCol="0" anchor="b">
            <a:normAutofit/>
          </a:bodyPr>
          <a:lstStyle>
            <a:lvl1pPr algn="l" rtl="0">
              <a:defRPr sz="3400"/>
            </a:lvl1pPr>
          </a:lstStyle>
          <a:p>
            <a:pPr rtl="0"/>
            <a:r>
              <a:rPr lang="pt-BR" noProof="0"/>
              <a:t>Clique para editar o estilo do título mestre</a:t>
            </a:r>
            <a:endParaRPr lang="pt-BR" noProof="0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997952" y="3429000"/>
            <a:ext cx="3127248" cy="18288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noProof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0E4E7D-D0A9-4DEE-9266-00B85AF59F3B}" type="datetime1">
              <a:rPr lang="pt-BR" noProof="0" smtClean="0"/>
              <a:pPr/>
              <a:t>06/11/2025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18810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estilo do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Clique para editar os estilos do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32DDEFA-DB5B-4288-BFD4-28EED68507B6}" type="datetime1">
              <a:rPr lang="pt-BR" noProof="0" smtClean="0"/>
              <a:pPr/>
              <a:t>06/11/2025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427980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estilo do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24000" y="457199"/>
            <a:ext cx="7048500" cy="5638801"/>
          </a:xfrm>
        </p:spPr>
        <p:txBody>
          <a:bodyPr vert="eaVert" rtlCol="0"/>
          <a:lstStyle/>
          <a:p>
            <a:pPr lvl="0" rtl="0"/>
            <a:r>
              <a:rPr lang="pt-BR" noProof="0"/>
              <a:t>Clique para editar os estilos do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2BFE731-CCCB-4F3F-8490-9D481963C25C}" type="datetime1">
              <a:rPr lang="pt-BR" noProof="0" smtClean="0"/>
              <a:pPr/>
              <a:t>06/11/2025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9495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32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59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538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291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1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77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840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67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21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311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21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711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15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5504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81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343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6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586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04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8127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35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389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66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330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18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4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079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7768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5206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146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04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98535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89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424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7349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445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4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197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85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35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486023-B115-43C3-8EA1-F84A8FCF758D}" type="datetimeFigureOut">
              <a:rPr lang="pt-BR" smtClean="0"/>
              <a:t>06/11/2025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65789F-E85B-49FD-BF0C-C50B9FE9D4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68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CCDFDDD-D174-442B-974C-2E7F8D4F71ED}" type="datetime1">
              <a:rPr lang="pt-BR" smtClean="0"/>
              <a:t>06/11/2025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60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noProof="0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E436AF61-35ED-497B-AFBC-44E1662D60CA}" type="datetime1">
              <a:rPr lang="pt-BR" noProof="0" smtClean="0"/>
              <a:pPr/>
              <a:t>06/11/2025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E31375A4-56A4-47D6-9801-1991572033F7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584590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61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44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nem 2025 terá mudanças de acordo com informações do MEC">
            <a:extLst>
              <a:ext uri="{FF2B5EF4-FFF2-40B4-BE49-F238E27FC236}">
                <a16:creationId xmlns:a16="http://schemas.microsoft.com/office/drawing/2014/main" id="{19E64544-13E1-C5C9-7AEC-C44497BB1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r="3022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17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tenção Sticker - Atenção - Discover &amp; Share GIFs">
            <a:extLst>
              <a:ext uri="{FF2B5EF4-FFF2-40B4-BE49-F238E27FC236}">
                <a16:creationId xmlns:a16="http://schemas.microsoft.com/office/drawing/2014/main" id="{F743C7C5-F6AD-4953-90AB-B47E8DE603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24" y="376595"/>
            <a:ext cx="10133986" cy="610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37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76C075F-EE6F-45DA-9565-81733F20E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70163" y="1122291"/>
            <a:ext cx="6973559" cy="3803444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FE6A542-F334-4CAF-A932-272BA65CF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2417"/>
            <a:ext cx="2856741" cy="399943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BC0540A-F6A7-4F6B-A78D-463E4B0DE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814" y="2042207"/>
            <a:ext cx="3114262" cy="360619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3B2E9B7-DF19-4B44-9E54-F5724E4E9F10}"/>
              </a:ext>
            </a:extLst>
          </p:cNvPr>
          <p:cNvSpPr/>
          <p:nvPr/>
        </p:nvSpPr>
        <p:spPr>
          <a:xfrm>
            <a:off x="135713" y="57797"/>
            <a:ext cx="2585313" cy="9144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DURKHEIM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B74DA27-D4B1-41A1-9DD9-F1A63A7E68B1}"/>
              </a:ext>
            </a:extLst>
          </p:cNvPr>
          <p:cNvSpPr/>
          <p:nvPr/>
        </p:nvSpPr>
        <p:spPr>
          <a:xfrm>
            <a:off x="8491450" y="57797"/>
            <a:ext cx="3564835" cy="9144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WEBER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9741B8F0-329C-4E57-BC57-04C336023E7E}"/>
              </a:ext>
            </a:extLst>
          </p:cNvPr>
          <p:cNvSpPr/>
          <p:nvPr/>
        </p:nvSpPr>
        <p:spPr>
          <a:xfrm>
            <a:off x="4449814" y="677388"/>
            <a:ext cx="3074556" cy="9144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MARX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50D6C07-521A-F337-376D-E245DF807B31}"/>
              </a:ext>
            </a:extLst>
          </p:cNvPr>
          <p:cNvSpPr/>
          <p:nvPr/>
        </p:nvSpPr>
        <p:spPr>
          <a:xfrm>
            <a:off x="135713" y="5064883"/>
            <a:ext cx="2585313" cy="9144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Fato social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216B73E-8DF7-BBF6-EEE0-63BB7E98D533}"/>
              </a:ext>
            </a:extLst>
          </p:cNvPr>
          <p:cNvSpPr/>
          <p:nvPr/>
        </p:nvSpPr>
        <p:spPr>
          <a:xfrm>
            <a:off x="8587409" y="4945615"/>
            <a:ext cx="3468876" cy="9144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ação social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BE4BDEC-814D-2DF0-B465-81C0AFB130C4}"/>
              </a:ext>
            </a:extLst>
          </p:cNvPr>
          <p:cNvSpPr/>
          <p:nvPr/>
        </p:nvSpPr>
        <p:spPr>
          <a:xfrm>
            <a:off x="4429934" y="5655033"/>
            <a:ext cx="3134142" cy="9144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Classes sociais</a:t>
            </a:r>
          </a:p>
        </p:txBody>
      </p:sp>
    </p:spTree>
    <p:extLst>
      <p:ext uri="{BB962C8B-B14F-4D97-AF65-F5344CB8AC3E}">
        <p14:creationId xmlns:p14="http://schemas.microsoft.com/office/powerpoint/2010/main" val="3359302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27FDB-1370-4814-8CE0-A6DC0C31F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32AC58F-E254-8106-C5E9-8102A9ACE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Sociologia no Brasil">
            <a:extLst>
              <a:ext uri="{FF2B5EF4-FFF2-40B4-BE49-F238E27FC236}">
                <a16:creationId xmlns:a16="http://schemas.microsoft.com/office/drawing/2014/main" id="{2A201DCF-FBA9-AF9F-DE16-5C345FCFD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52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23A0F34-8DC4-4B9B-A99D-F7DBCA4E6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35" y="4195"/>
            <a:ext cx="11161240" cy="904525"/>
          </a:xfrm>
        </p:spPr>
        <p:txBody>
          <a:bodyPr>
            <a:normAutofit/>
          </a:bodyPr>
          <a:lstStyle/>
          <a:p>
            <a:pPr algn="ctr"/>
            <a:r>
              <a:rPr lang="pt-BR" sz="4800" u="sng" dirty="0">
                <a:solidFill>
                  <a:schemeClr val="bg1"/>
                </a:solidFill>
                <a:latin typeface="Algerian" panose="04020705040A02060702" pitchFamily="82" charset="0"/>
              </a:rPr>
              <a:t>SOCIÓLOGOS</a:t>
            </a:r>
            <a:r>
              <a:rPr lang="pt-BR" sz="4800" dirty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pt-BR" sz="4800" u="sng" dirty="0">
                <a:solidFill>
                  <a:schemeClr val="bg1"/>
                </a:solidFill>
                <a:latin typeface="Algerian" panose="04020705040A02060702" pitchFamily="82" charset="0"/>
              </a:rPr>
              <a:t>BRASILEIROS</a:t>
            </a:r>
            <a:r>
              <a:rPr lang="pt-BR" sz="4800" dirty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821D7C2-41DD-1C53-1AE9-98BDFF2581CA}"/>
              </a:ext>
            </a:extLst>
          </p:cNvPr>
          <p:cNvSpPr/>
          <p:nvPr/>
        </p:nvSpPr>
        <p:spPr>
          <a:xfrm>
            <a:off x="4267200" y="3223591"/>
            <a:ext cx="4094922" cy="914400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 que é o Brasil e o brasileiro?</a:t>
            </a:r>
          </a:p>
        </p:txBody>
      </p:sp>
      <p:pic>
        <p:nvPicPr>
          <p:cNvPr id="2052" name="Picture 4" descr="Gilberto Freyre - Biografia - Grupo Editorial Global">
            <a:extLst>
              <a:ext uri="{FF2B5EF4-FFF2-40B4-BE49-F238E27FC236}">
                <a16:creationId xmlns:a16="http://schemas.microsoft.com/office/drawing/2014/main" id="{9853F548-9A02-D0B8-183B-C3DA5C9E0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0" y="516313"/>
            <a:ext cx="1830659" cy="183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5B0ACFC3-645C-96B4-5BD3-6C54C3D979F5}"/>
              </a:ext>
            </a:extLst>
          </p:cNvPr>
          <p:cNvSpPr/>
          <p:nvPr/>
        </p:nvSpPr>
        <p:spPr>
          <a:xfrm>
            <a:off x="164120" y="2352067"/>
            <a:ext cx="1658379" cy="4286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Gilberto Freire</a:t>
            </a:r>
          </a:p>
        </p:txBody>
      </p:sp>
      <p:sp>
        <p:nvSpPr>
          <p:cNvPr id="21" name="Balão de Fala: Retângulo com Cantos Arredondados 20">
            <a:extLst>
              <a:ext uri="{FF2B5EF4-FFF2-40B4-BE49-F238E27FC236}">
                <a16:creationId xmlns:a16="http://schemas.microsoft.com/office/drawing/2014/main" id="{636DDCED-E266-7FA1-E64C-C76F08C429BD}"/>
              </a:ext>
            </a:extLst>
          </p:cNvPr>
          <p:cNvSpPr/>
          <p:nvPr/>
        </p:nvSpPr>
        <p:spPr>
          <a:xfrm>
            <a:off x="2159748" y="1283244"/>
            <a:ext cx="2034891" cy="828279"/>
          </a:xfrm>
          <a:prstGeom prst="wedgeRoundRectCallout">
            <a:avLst>
              <a:gd name="adj1" fmla="val -64252"/>
              <a:gd name="adj2" fmla="val -206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Democracia racial;</a:t>
            </a:r>
          </a:p>
        </p:txBody>
      </p:sp>
      <p:pic>
        <p:nvPicPr>
          <p:cNvPr id="2054" name="Picture 6" descr="democracia é difícil&quot; - Sérgio Buarque de Holanda - Entrevista de 1976">
            <a:extLst>
              <a:ext uri="{FF2B5EF4-FFF2-40B4-BE49-F238E27FC236}">
                <a16:creationId xmlns:a16="http://schemas.microsoft.com/office/drawing/2014/main" id="{BC36E69D-7857-10F5-7E02-9B1CC5C2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8" y="3994553"/>
            <a:ext cx="1575302" cy="21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E1A6B4A2-965F-A411-567F-13FDAC7DE135}"/>
              </a:ext>
            </a:extLst>
          </p:cNvPr>
          <p:cNvSpPr/>
          <p:nvPr/>
        </p:nvSpPr>
        <p:spPr>
          <a:xfrm>
            <a:off x="0" y="6259934"/>
            <a:ext cx="1762540" cy="55723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Sergio Buarque de Holanda</a:t>
            </a:r>
          </a:p>
        </p:txBody>
      </p:sp>
      <p:sp>
        <p:nvSpPr>
          <p:cNvPr id="24" name="Balão de Fala: Retângulo com Cantos Arredondados 23">
            <a:extLst>
              <a:ext uri="{FF2B5EF4-FFF2-40B4-BE49-F238E27FC236}">
                <a16:creationId xmlns:a16="http://schemas.microsoft.com/office/drawing/2014/main" id="{2067503A-45A6-9977-9219-2FCC6AA345A9}"/>
              </a:ext>
            </a:extLst>
          </p:cNvPr>
          <p:cNvSpPr/>
          <p:nvPr/>
        </p:nvSpPr>
        <p:spPr>
          <a:xfrm>
            <a:off x="1890622" y="4567797"/>
            <a:ext cx="2436541" cy="1432835"/>
          </a:xfrm>
          <a:prstGeom prst="wedgeRoundRectCallout">
            <a:avLst>
              <a:gd name="adj1" fmla="val -63555"/>
              <a:gd name="adj2" fmla="val -149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Homem cordial;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Patrimonialismo;</a:t>
            </a:r>
          </a:p>
        </p:txBody>
      </p:sp>
      <p:pic>
        <p:nvPicPr>
          <p:cNvPr id="25" name="Imagem 24" descr="constituicao20anos_ws_obtemFoto.jpg">
            <a:extLst>
              <a:ext uri="{FF2B5EF4-FFF2-40B4-BE49-F238E27FC236}">
                <a16:creationId xmlns:a16="http://schemas.microsoft.com/office/drawing/2014/main" id="{4E3E1DB6-AB1A-E577-6988-B53A068FD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957" y="266998"/>
            <a:ext cx="1543777" cy="1828799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3C5F0908-0C13-C710-0F9F-E926BB9E987B}"/>
              </a:ext>
            </a:extLst>
          </p:cNvPr>
          <p:cNvSpPr/>
          <p:nvPr/>
        </p:nvSpPr>
        <p:spPr>
          <a:xfrm>
            <a:off x="10437956" y="2158504"/>
            <a:ext cx="1543777" cy="5615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Florestan Fernandes</a:t>
            </a:r>
          </a:p>
        </p:txBody>
      </p:sp>
      <p:sp>
        <p:nvSpPr>
          <p:cNvPr id="27" name="Balão de Fala: Retângulo com Cantos Arredondados 26">
            <a:extLst>
              <a:ext uri="{FF2B5EF4-FFF2-40B4-BE49-F238E27FC236}">
                <a16:creationId xmlns:a16="http://schemas.microsoft.com/office/drawing/2014/main" id="{A01EC8D9-9EF1-0FA4-2745-5184C58BFBC6}"/>
              </a:ext>
            </a:extLst>
          </p:cNvPr>
          <p:cNvSpPr/>
          <p:nvPr/>
        </p:nvSpPr>
        <p:spPr>
          <a:xfrm>
            <a:off x="7819873" y="1364138"/>
            <a:ext cx="2512750" cy="828279"/>
          </a:xfrm>
          <a:prstGeom prst="wedgeRoundRectCallout">
            <a:avLst>
              <a:gd name="adj1" fmla="val 67951"/>
              <a:gd name="adj2" fmla="val -302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Racismo velado - estrutural;</a:t>
            </a:r>
          </a:p>
        </p:txBody>
      </p:sp>
      <p:pic>
        <p:nvPicPr>
          <p:cNvPr id="1028" name="Picture 4" descr="Darcy Ribeiro - Biografia - Grupo Editorial Global">
            <a:extLst>
              <a:ext uri="{FF2B5EF4-FFF2-40B4-BE49-F238E27FC236}">
                <a16:creationId xmlns:a16="http://schemas.microsoft.com/office/drawing/2014/main" id="{EF2148AD-9A84-4AD3-A1FF-D8FB16A70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855" y="4137990"/>
            <a:ext cx="2078807" cy="207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Balão de Fala: Retângulo com Cantos Arredondados 33">
            <a:extLst>
              <a:ext uri="{FF2B5EF4-FFF2-40B4-BE49-F238E27FC236}">
                <a16:creationId xmlns:a16="http://schemas.microsoft.com/office/drawing/2014/main" id="{98DBCBC7-332F-4F0D-B096-F312EB88D5FD}"/>
              </a:ext>
            </a:extLst>
          </p:cNvPr>
          <p:cNvSpPr/>
          <p:nvPr/>
        </p:nvSpPr>
        <p:spPr>
          <a:xfrm>
            <a:off x="7438929" y="4978489"/>
            <a:ext cx="2279905" cy="660396"/>
          </a:xfrm>
          <a:prstGeom prst="wedgeRoundRectCallout">
            <a:avLst>
              <a:gd name="adj1" fmla="val 58638"/>
              <a:gd name="adj2" fmla="val 3092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Violência inerente;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4699A701-8DEB-4DCB-BAD1-44FEB57E43DE}"/>
              </a:ext>
            </a:extLst>
          </p:cNvPr>
          <p:cNvSpPr/>
          <p:nvPr/>
        </p:nvSpPr>
        <p:spPr>
          <a:xfrm>
            <a:off x="10194243" y="6265999"/>
            <a:ext cx="1729658" cy="4286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Darcy Ribeiro</a:t>
            </a:r>
          </a:p>
        </p:txBody>
      </p:sp>
    </p:spTree>
    <p:extLst>
      <p:ext uri="{BB962C8B-B14F-4D97-AF65-F5344CB8AC3E}">
        <p14:creationId xmlns:p14="http://schemas.microsoft.com/office/powerpoint/2010/main" val="353543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89675A-3D4C-0C9C-8AD0-5C8B008E8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FF2F51F-5C0A-FA1F-4D5B-12D21CA81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t-BR" sz="3300" dirty="0"/>
              <a:t>(ENEM)</a:t>
            </a:r>
          </a:p>
          <a:p>
            <a:pPr marL="0" indent="0">
              <a:buNone/>
            </a:pPr>
            <a:r>
              <a:rPr lang="pt-BR" sz="3300" b="1" dirty="0"/>
              <a:t>TEXTO I</a:t>
            </a:r>
            <a:br>
              <a:rPr lang="pt-BR" sz="3300" dirty="0"/>
            </a:br>
            <a:r>
              <a:rPr lang="pt-BR" sz="3300" dirty="0"/>
              <a:t>A Resolução n° 7 do Conselho Nacional de Justiça (CNJ) passou a disciplinar o exercício do nepotismo cruzado, isto é, a troca de parentes entre agentes para que tais parentes sejam contratados diretamente, sem concurso. Exemplificando: o desembargador A nomeia como assessor o filho do desembargador B que, em contrapartida, nomeia o filho deste como seu assessor. COSTA, W. S. Do nepotismo cruzado: características e pressupostos. </a:t>
            </a:r>
            <a:r>
              <a:rPr lang="pt-BR" sz="3300" dirty="0" err="1"/>
              <a:t>Jusnavigandi</a:t>
            </a:r>
            <a:r>
              <a:rPr lang="pt-BR" sz="3300" dirty="0"/>
              <a:t>, n. 950, 8 fev. 2006. </a:t>
            </a:r>
          </a:p>
          <a:p>
            <a:pPr marL="0" indent="0">
              <a:buNone/>
            </a:pPr>
            <a:r>
              <a:rPr lang="pt-BR" sz="3300" dirty="0"/>
              <a:t>TEXTO II</a:t>
            </a:r>
            <a:br>
              <a:rPr lang="pt-BR" sz="3300" dirty="0"/>
            </a:br>
            <a:r>
              <a:rPr lang="pt-BR" sz="3300" dirty="0"/>
              <a:t>No Brasil, pode-se dizer que só excepcionalmente tivemos um sistema administrativo e um corpo de funcionários puramente dedicados a interesses objetivos e fundados nesses interesses. HOLANDA, S. B. Raízes do Brasil. Rio de Janeiro: José Olympio, 1993.</a:t>
            </a:r>
          </a:p>
          <a:p>
            <a:pPr marL="0" indent="0" algn="just" fontAlgn="base">
              <a:buNone/>
            </a:pPr>
            <a:r>
              <a:rPr lang="pt-BR" sz="3300" dirty="0"/>
              <a:t>A administração pública no Brasil possui raízes históricas marcadas pela</a:t>
            </a:r>
          </a:p>
          <a:p>
            <a:pPr marL="0" indent="0" algn="just" fontAlgn="base">
              <a:buNone/>
            </a:pPr>
            <a:r>
              <a:rPr lang="pt-BR" sz="3300" dirty="0"/>
              <a:t>A) valorização do mérito individual.</a:t>
            </a:r>
          </a:p>
          <a:p>
            <a:pPr marL="0" indent="0" algn="just" fontAlgn="base">
              <a:buNone/>
            </a:pPr>
            <a:r>
              <a:rPr lang="pt-BR" sz="3300" dirty="0"/>
              <a:t>B punição dos desvios de conduta.</a:t>
            </a:r>
          </a:p>
          <a:p>
            <a:pPr marL="0" indent="0" algn="just" fontAlgn="base">
              <a:buNone/>
            </a:pPr>
            <a:r>
              <a:rPr lang="pt-BR" sz="3300" dirty="0"/>
              <a:t>C) distinção entre o público e o privado.</a:t>
            </a:r>
          </a:p>
          <a:p>
            <a:pPr marL="0" indent="0" algn="just" fontAlgn="base">
              <a:buNone/>
            </a:pPr>
            <a:r>
              <a:rPr lang="pt-BR" sz="3300" dirty="0"/>
              <a:t>D) prevalência das vontades particulares.</a:t>
            </a:r>
          </a:p>
          <a:p>
            <a:pPr marL="0" indent="0" algn="just" fontAlgn="base">
              <a:buNone/>
            </a:pPr>
            <a:r>
              <a:rPr lang="pt-BR" sz="3300" dirty="0"/>
              <a:t>E) obediência a um ordenamento impessoal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3A53BB8-C9CC-0266-E6E7-9DC3B5CA179D}"/>
              </a:ext>
            </a:extLst>
          </p:cNvPr>
          <p:cNvSpPr/>
          <p:nvPr/>
        </p:nvSpPr>
        <p:spPr>
          <a:xfrm>
            <a:off x="59960" y="5546361"/>
            <a:ext cx="6096000" cy="47967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4249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0CCD0-D121-EFE6-7335-B707C6D8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Imagem em preto e branco de homem e texto preto sobre fundo branco">
            <a:extLst>
              <a:ext uri="{FF2B5EF4-FFF2-40B4-BE49-F238E27FC236}">
                <a16:creationId xmlns:a16="http://schemas.microsoft.com/office/drawing/2014/main" id="{DD159D3E-1787-566B-4BC0-EE4E10336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855"/>
          </a:xfr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AF1FF1-7A3D-A845-2340-0C2D4EBA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866A0C-EEE8-4DE1-9ECF-51EC9C0B8BE2}" type="datetime1">
              <a:rPr kumimoji="0" lang="pt-BR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Franklin Gothic Book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06/11/2025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000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CFFF4E-516B-DC39-D4D4-F6BD6D18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1C9E512C-13CA-5FBA-F2E3-37E9E60D940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7897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Foto em preto e branco de pessoas na frente de um prédio">
            <a:extLst>
              <a:ext uri="{FF2B5EF4-FFF2-40B4-BE49-F238E27FC236}">
                <a16:creationId xmlns:a16="http://schemas.microsoft.com/office/drawing/2014/main" id="{5EA3FFDD-D522-1F75-333E-B4EFCF45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68D04A1-D3DD-CA36-9F1F-E3386DD5820C}"/>
              </a:ext>
            </a:extLst>
          </p:cNvPr>
          <p:cNvSpPr/>
          <p:nvPr/>
        </p:nvSpPr>
        <p:spPr>
          <a:xfrm>
            <a:off x="2131774" y="673840"/>
            <a:ext cx="79284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 w="12700" cmpd="sng">
                  <a:solidFill>
                    <a:srgbClr val="42BA97"/>
                  </a:solidFill>
                  <a:prstDash val="solid"/>
                </a:ln>
                <a:solidFill>
                  <a:srgbClr val="DFE3E5">
                    <a:lumMod val="10000"/>
                  </a:srgbClr>
                </a:solidFill>
                <a:effectLst>
                  <a:glow rad="1435100">
                    <a:srgbClr val="1CADE4">
                      <a:alpha val="64000"/>
                    </a:srgbClr>
                  </a:glow>
                  <a:outerShdw blurRad="393700" dist="50800" dir="5400000" sx="106000" sy="106000" algn="ctr" rotWithShape="0">
                    <a:srgbClr val="000000">
                      <a:alpha val="19000"/>
                    </a:srgbClr>
                  </a:outerShdw>
                  <a:reflection stA="0" endPos="71000" dist="254000" dir="5400000" sy="-100000" algn="bl" rotWithShape="0"/>
                </a:effectLst>
                <a:uLnTx/>
                <a:uFillTx/>
                <a:latin typeface="Franklin Gothic Book" panose="020B0502020104020203"/>
                <a:ea typeface="+mn-ea"/>
                <a:cs typeface="+mn-cs"/>
              </a:rPr>
              <a:t>FILOSOFIA POLÍTICA</a:t>
            </a:r>
          </a:p>
        </p:txBody>
      </p:sp>
    </p:spTree>
    <p:extLst>
      <p:ext uri="{BB962C8B-B14F-4D97-AF65-F5344CB8AC3E}">
        <p14:creationId xmlns:p14="http://schemas.microsoft.com/office/powerpoint/2010/main" val="686481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179;p113">
            <a:extLst>
              <a:ext uri="{FF2B5EF4-FFF2-40B4-BE49-F238E27FC236}">
                <a16:creationId xmlns:a16="http://schemas.microsoft.com/office/drawing/2014/main" id="{450F573F-E007-544B-3ED9-963373AE90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76801" y="-101600"/>
            <a:ext cx="2192967" cy="212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80;p113">
            <a:extLst>
              <a:ext uri="{FF2B5EF4-FFF2-40B4-BE49-F238E27FC236}">
                <a16:creationId xmlns:a16="http://schemas.microsoft.com/office/drawing/2014/main" id="{C0701A4F-B0FA-FC5C-4044-B5FA29D5E0A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2562" y="7333"/>
            <a:ext cx="1653039" cy="212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81;p113">
            <a:extLst>
              <a:ext uri="{FF2B5EF4-FFF2-40B4-BE49-F238E27FC236}">
                <a16:creationId xmlns:a16="http://schemas.microsoft.com/office/drawing/2014/main" id="{AD84D7B9-79A6-4F35-FAF0-ADD6274E03E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32401" y="-101600"/>
            <a:ext cx="1653033" cy="21286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82;p113">
            <a:extLst>
              <a:ext uri="{FF2B5EF4-FFF2-40B4-BE49-F238E27FC236}">
                <a16:creationId xmlns:a16="http://schemas.microsoft.com/office/drawing/2014/main" id="{1A8AFCD8-E014-E127-536E-35CA673E95AD}"/>
              </a:ext>
            </a:extLst>
          </p:cNvPr>
          <p:cNvSpPr/>
          <p:nvPr/>
        </p:nvSpPr>
        <p:spPr>
          <a:xfrm>
            <a:off x="4876800" y="1950467"/>
            <a:ext cx="2065600" cy="49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34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Hobbes</a:t>
            </a:r>
            <a:endParaRPr kumimoji="0" sz="34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183;p113">
            <a:extLst>
              <a:ext uri="{FF2B5EF4-FFF2-40B4-BE49-F238E27FC236}">
                <a16:creationId xmlns:a16="http://schemas.microsoft.com/office/drawing/2014/main" id="{B39517FB-AC32-684D-6843-CFC416479EDB}"/>
              </a:ext>
            </a:extLst>
          </p:cNvPr>
          <p:cNvSpPr/>
          <p:nvPr/>
        </p:nvSpPr>
        <p:spPr>
          <a:xfrm>
            <a:off x="7386300" y="2087567"/>
            <a:ext cx="2065600" cy="49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34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Locke</a:t>
            </a:r>
            <a:endParaRPr kumimoji="0" sz="34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184;p113">
            <a:extLst>
              <a:ext uri="{FF2B5EF4-FFF2-40B4-BE49-F238E27FC236}">
                <a16:creationId xmlns:a16="http://schemas.microsoft.com/office/drawing/2014/main" id="{2A6CC90E-28F0-FD53-A0BA-143D9A9E176B}"/>
              </a:ext>
            </a:extLst>
          </p:cNvPr>
          <p:cNvSpPr/>
          <p:nvPr/>
        </p:nvSpPr>
        <p:spPr>
          <a:xfrm>
            <a:off x="9803800" y="1950467"/>
            <a:ext cx="2386400" cy="49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34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Rousseau</a:t>
            </a:r>
            <a:endParaRPr kumimoji="0" sz="34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185;p113">
            <a:extLst>
              <a:ext uri="{FF2B5EF4-FFF2-40B4-BE49-F238E27FC236}">
                <a16:creationId xmlns:a16="http://schemas.microsoft.com/office/drawing/2014/main" id="{C0E7FF7A-5E4C-A34B-B4F2-14D9B44970A3}"/>
              </a:ext>
            </a:extLst>
          </p:cNvPr>
          <p:cNvSpPr/>
          <p:nvPr/>
        </p:nvSpPr>
        <p:spPr>
          <a:xfrm>
            <a:off x="6730033" y="2964217"/>
            <a:ext cx="3420800" cy="6196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Estado de Natureza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86;p113">
            <a:extLst>
              <a:ext uri="{FF2B5EF4-FFF2-40B4-BE49-F238E27FC236}">
                <a16:creationId xmlns:a16="http://schemas.microsoft.com/office/drawing/2014/main" id="{FE425FEA-55A8-BBB6-44C6-39B76F240BF9}"/>
              </a:ext>
            </a:extLst>
          </p:cNvPr>
          <p:cNvSpPr/>
          <p:nvPr/>
        </p:nvSpPr>
        <p:spPr>
          <a:xfrm>
            <a:off x="6730033" y="4804667"/>
            <a:ext cx="3420800" cy="6196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Contrato </a:t>
            </a:r>
            <a:endParaRPr kumimoji="0" sz="26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187;p113">
            <a:extLst>
              <a:ext uri="{FF2B5EF4-FFF2-40B4-BE49-F238E27FC236}">
                <a16:creationId xmlns:a16="http://schemas.microsoft.com/office/drawing/2014/main" id="{9C7B73AF-C334-8054-1897-B0B397AF3746}"/>
              </a:ext>
            </a:extLst>
          </p:cNvPr>
          <p:cNvSpPr/>
          <p:nvPr/>
        </p:nvSpPr>
        <p:spPr>
          <a:xfrm>
            <a:off x="4876800" y="5856933"/>
            <a:ext cx="2065600" cy="687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Segurança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188;p113">
            <a:extLst>
              <a:ext uri="{FF2B5EF4-FFF2-40B4-BE49-F238E27FC236}">
                <a16:creationId xmlns:a16="http://schemas.microsoft.com/office/drawing/2014/main" id="{C1798CD0-2B88-8958-68A2-408648849684}"/>
              </a:ext>
            </a:extLst>
          </p:cNvPr>
          <p:cNvSpPr/>
          <p:nvPr/>
        </p:nvSpPr>
        <p:spPr>
          <a:xfrm>
            <a:off x="7294400" y="6161733"/>
            <a:ext cx="2065600" cy="687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Propriedade privada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189;p113">
            <a:extLst>
              <a:ext uri="{FF2B5EF4-FFF2-40B4-BE49-F238E27FC236}">
                <a16:creationId xmlns:a16="http://schemas.microsoft.com/office/drawing/2014/main" id="{AC618E25-6E08-9F1D-DE7A-491C87F1A1D4}"/>
              </a:ext>
            </a:extLst>
          </p:cNvPr>
          <p:cNvSpPr/>
          <p:nvPr/>
        </p:nvSpPr>
        <p:spPr>
          <a:xfrm>
            <a:off x="9712000" y="5856933"/>
            <a:ext cx="2065600" cy="687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Vontade geral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190;p113">
            <a:extLst>
              <a:ext uri="{FF2B5EF4-FFF2-40B4-BE49-F238E27FC236}">
                <a16:creationId xmlns:a16="http://schemas.microsoft.com/office/drawing/2014/main" id="{9598C6F4-4A70-F0D6-B5DC-FB957B0DE1D9}"/>
              </a:ext>
            </a:extLst>
          </p:cNvPr>
          <p:cNvSpPr/>
          <p:nvPr/>
        </p:nvSpPr>
        <p:spPr>
          <a:xfrm>
            <a:off x="4876800" y="3947000"/>
            <a:ext cx="1653200" cy="492000"/>
          </a:xfrm>
          <a:prstGeom prst="rect">
            <a:avLst/>
          </a:prstGeom>
          <a:solidFill>
            <a:srgbClr val="C27B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Guerra</a:t>
            </a:r>
            <a:endParaRPr kumimoji="0" sz="33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191;p113">
            <a:extLst>
              <a:ext uri="{FF2B5EF4-FFF2-40B4-BE49-F238E27FC236}">
                <a16:creationId xmlns:a16="http://schemas.microsoft.com/office/drawing/2014/main" id="{2E27F78D-D641-39D6-4C5C-0BF75BB6FB5C}"/>
              </a:ext>
            </a:extLst>
          </p:cNvPr>
          <p:cNvSpPr/>
          <p:nvPr/>
        </p:nvSpPr>
        <p:spPr>
          <a:xfrm>
            <a:off x="7476167" y="3968451"/>
            <a:ext cx="1653200" cy="492000"/>
          </a:xfrm>
          <a:prstGeom prst="rect">
            <a:avLst/>
          </a:prstGeom>
          <a:solidFill>
            <a:srgbClr val="C27B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Relativa paz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192;p113">
            <a:extLst>
              <a:ext uri="{FF2B5EF4-FFF2-40B4-BE49-F238E27FC236}">
                <a16:creationId xmlns:a16="http://schemas.microsoft.com/office/drawing/2014/main" id="{35ADA623-F7AE-F019-18BA-764002A418A1}"/>
              </a:ext>
            </a:extLst>
          </p:cNvPr>
          <p:cNvSpPr/>
          <p:nvPr/>
        </p:nvSpPr>
        <p:spPr>
          <a:xfrm>
            <a:off x="10146200" y="3968451"/>
            <a:ext cx="1653200" cy="492000"/>
          </a:xfrm>
          <a:prstGeom prst="rect">
            <a:avLst/>
          </a:prstGeom>
          <a:solidFill>
            <a:srgbClr val="C27B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17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Bom selvagem</a:t>
            </a:r>
            <a:endParaRPr kumimoji="0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193;p113">
            <a:extLst>
              <a:ext uri="{FF2B5EF4-FFF2-40B4-BE49-F238E27FC236}">
                <a16:creationId xmlns:a16="http://schemas.microsoft.com/office/drawing/2014/main" id="{B90BF752-791E-41D0-F2DB-1C65DB9C7AED}"/>
              </a:ext>
            </a:extLst>
          </p:cNvPr>
          <p:cNvSpPr/>
          <p:nvPr/>
        </p:nvSpPr>
        <p:spPr>
          <a:xfrm rot="-2700000">
            <a:off x="6248365" y="2608592"/>
            <a:ext cx="793091" cy="3122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194;p113">
            <a:extLst>
              <a:ext uri="{FF2B5EF4-FFF2-40B4-BE49-F238E27FC236}">
                <a16:creationId xmlns:a16="http://schemas.microsoft.com/office/drawing/2014/main" id="{FC9691C2-BBC3-807E-6037-9DC2132FEA9C}"/>
              </a:ext>
            </a:extLst>
          </p:cNvPr>
          <p:cNvSpPr/>
          <p:nvPr/>
        </p:nvSpPr>
        <p:spPr>
          <a:xfrm>
            <a:off x="8022549" y="2642092"/>
            <a:ext cx="793200" cy="31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195;p113">
            <a:extLst>
              <a:ext uri="{FF2B5EF4-FFF2-40B4-BE49-F238E27FC236}">
                <a16:creationId xmlns:a16="http://schemas.microsoft.com/office/drawing/2014/main" id="{60DDDA0A-C68C-B18C-3E36-633C9225D352}"/>
              </a:ext>
            </a:extLst>
          </p:cNvPr>
          <p:cNvSpPr/>
          <p:nvPr/>
        </p:nvSpPr>
        <p:spPr>
          <a:xfrm rot="1733509">
            <a:off x="9738043" y="2546143"/>
            <a:ext cx="793116" cy="31240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1196;p113">
            <a:extLst>
              <a:ext uri="{FF2B5EF4-FFF2-40B4-BE49-F238E27FC236}">
                <a16:creationId xmlns:a16="http://schemas.microsoft.com/office/drawing/2014/main" id="{43ED979D-A50F-B111-40E7-A90A94D32EC2}"/>
              </a:ext>
            </a:extLst>
          </p:cNvPr>
          <p:cNvSpPr/>
          <p:nvPr/>
        </p:nvSpPr>
        <p:spPr>
          <a:xfrm>
            <a:off x="8022549" y="3658092"/>
            <a:ext cx="793200" cy="31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1197;p113">
            <a:extLst>
              <a:ext uri="{FF2B5EF4-FFF2-40B4-BE49-F238E27FC236}">
                <a16:creationId xmlns:a16="http://schemas.microsoft.com/office/drawing/2014/main" id="{94C82947-B159-DC87-6E82-5C6AE78D0534}"/>
              </a:ext>
            </a:extLst>
          </p:cNvPr>
          <p:cNvSpPr/>
          <p:nvPr/>
        </p:nvSpPr>
        <p:spPr>
          <a:xfrm rot="2865561">
            <a:off x="6163617" y="3556539"/>
            <a:ext cx="793163" cy="31233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1198;p113">
            <a:extLst>
              <a:ext uri="{FF2B5EF4-FFF2-40B4-BE49-F238E27FC236}">
                <a16:creationId xmlns:a16="http://schemas.microsoft.com/office/drawing/2014/main" id="{61701812-565A-312A-2DF7-8A3213C01E48}"/>
              </a:ext>
            </a:extLst>
          </p:cNvPr>
          <p:cNvSpPr/>
          <p:nvPr/>
        </p:nvSpPr>
        <p:spPr>
          <a:xfrm rot="-2700000">
            <a:off x="9738065" y="3659959"/>
            <a:ext cx="793091" cy="3122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1199;p113">
            <a:extLst>
              <a:ext uri="{FF2B5EF4-FFF2-40B4-BE49-F238E27FC236}">
                <a16:creationId xmlns:a16="http://schemas.microsoft.com/office/drawing/2014/main" id="{EC344FC0-92A5-E970-71DB-E8C4D6A84976}"/>
              </a:ext>
            </a:extLst>
          </p:cNvPr>
          <p:cNvSpPr/>
          <p:nvPr/>
        </p:nvSpPr>
        <p:spPr>
          <a:xfrm>
            <a:off x="8022549" y="4470892"/>
            <a:ext cx="793200" cy="31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1200;p113">
            <a:extLst>
              <a:ext uri="{FF2B5EF4-FFF2-40B4-BE49-F238E27FC236}">
                <a16:creationId xmlns:a16="http://schemas.microsoft.com/office/drawing/2014/main" id="{6ED6B255-8AB9-2BB4-9287-7CB32E770425}"/>
              </a:ext>
            </a:extLst>
          </p:cNvPr>
          <p:cNvSpPr/>
          <p:nvPr/>
        </p:nvSpPr>
        <p:spPr>
          <a:xfrm rot="2865561">
            <a:off x="6570017" y="5588539"/>
            <a:ext cx="793163" cy="31233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201;p113">
            <a:extLst>
              <a:ext uri="{FF2B5EF4-FFF2-40B4-BE49-F238E27FC236}">
                <a16:creationId xmlns:a16="http://schemas.microsoft.com/office/drawing/2014/main" id="{93B3C939-7174-FC08-1655-222B90FE2104}"/>
              </a:ext>
            </a:extLst>
          </p:cNvPr>
          <p:cNvSpPr/>
          <p:nvPr/>
        </p:nvSpPr>
        <p:spPr>
          <a:xfrm>
            <a:off x="8022549" y="5690092"/>
            <a:ext cx="793200" cy="312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202;p113">
            <a:extLst>
              <a:ext uri="{FF2B5EF4-FFF2-40B4-BE49-F238E27FC236}">
                <a16:creationId xmlns:a16="http://schemas.microsoft.com/office/drawing/2014/main" id="{CC60DC06-BF1E-9AE6-B61C-A36EAB5EA347}"/>
              </a:ext>
            </a:extLst>
          </p:cNvPr>
          <p:cNvSpPr/>
          <p:nvPr/>
        </p:nvSpPr>
        <p:spPr>
          <a:xfrm rot="-2700000">
            <a:off x="9534865" y="5488759"/>
            <a:ext cx="793091" cy="3122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1203;p113">
            <a:extLst>
              <a:ext uri="{FF2B5EF4-FFF2-40B4-BE49-F238E27FC236}">
                <a16:creationId xmlns:a16="http://schemas.microsoft.com/office/drawing/2014/main" id="{063823D8-B2D4-FDFB-B890-04B09792E61D}"/>
              </a:ext>
            </a:extLst>
          </p:cNvPr>
          <p:cNvSpPr/>
          <p:nvPr/>
        </p:nvSpPr>
        <p:spPr>
          <a:xfrm rot="-2700000">
            <a:off x="6248365" y="4437392"/>
            <a:ext cx="793091" cy="3122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1204;p113">
            <a:extLst>
              <a:ext uri="{FF2B5EF4-FFF2-40B4-BE49-F238E27FC236}">
                <a16:creationId xmlns:a16="http://schemas.microsoft.com/office/drawing/2014/main" id="{DE833A56-3CF2-388D-CDE3-9D5A255F54A1}"/>
              </a:ext>
            </a:extLst>
          </p:cNvPr>
          <p:cNvSpPr/>
          <p:nvPr/>
        </p:nvSpPr>
        <p:spPr>
          <a:xfrm rot="1733509">
            <a:off x="9738043" y="4476543"/>
            <a:ext cx="793116" cy="31240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0" name="Google Shape;1205;p113">
            <a:extLst>
              <a:ext uri="{FF2B5EF4-FFF2-40B4-BE49-F238E27FC236}">
                <a16:creationId xmlns:a16="http://schemas.microsoft.com/office/drawing/2014/main" id="{7E4C0571-97C8-0847-9CE8-A3502109729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556181"/>
            <a:ext cx="1814167" cy="181416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206;p113">
            <a:extLst>
              <a:ext uri="{FF2B5EF4-FFF2-40B4-BE49-F238E27FC236}">
                <a16:creationId xmlns:a16="http://schemas.microsoft.com/office/drawing/2014/main" id="{5BB362CB-2D92-A7DE-BDB5-D14D68A2D178}"/>
              </a:ext>
            </a:extLst>
          </p:cNvPr>
          <p:cNvSpPr/>
          <p:nvPr/>
        </p:nvSpPr>
        <p:spPr>
          <a:xfrm>
            <a:off x="2103633" y="1179247"/>
            <a:ext cx="2514400" cy="65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9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Filósofo Rei</a:t>
            </a:r>
            <a:endParaRPr kumimoji="0" sz="29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2" name="Google Shape;1207;p113">
            <a:extLst>
              <a:ext uri="{FF2B5EF4-FFF2-40B4-BE49-F238E27FC236}">
                <a16:creationId xmlns:a16="http://schemas.microsoft.com/office/drawing/2014/main" id="{2039CE3E-F23C-E4CB-448E-26FE10EB5FE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2490114"/>
            <a:ext cx="1814167" cy="181416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208;p113">
            <a:extLst>
              <a:ext uri="{FF2B5EF4-FFF2-40B4-BE49-F238E27FC236}">
                <a16:creationId xmlns:a16="http://schemas.microsoft.com/office/drawing/2014/main" id="{7AE61C03-E02C-9CAA-17EA-E73C06AB80C6}"/>
              </a:ext>
            </a:extLst>
          </p:cNvPr>
          <p:cNvSpPr/>
          <p:nvPr/>
        </p:nvSpPr>
        <p:spPr>
          <a:xfrm>
            <a:off x="2103633" y="3068796"/>
            <a:ext cx="2514400" cy="656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Animal político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4" name="Google Shape;1209;p113">
            <a:extLst>
              <a:ext uri="{FF2B5EF4-FFF2-40B4-BE49-F238E27FC236}">
                <a16:creationId xmlns:a16="http://schemas.microsoft.com/office/drawing/2014/main" id="{1773AA1D-A307-5552-D993-18F932D95EA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4424048"/>
            <a:ext cx="1814167" cy="181416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210;p113">
            <a:extLst>
              <a:ext uri="{FF2B5EF4-FFF2-40B4-BE49-F238E27FC236}">
                <a16:creationId xmlns:a16="http://schemas.microsoft.com/office/drawing/2014/main" id="{3FB92CA3-CB3B-A6E6-BA67-DE3205ECEB6F}"/>
              </a:ext>
            </a:extLst>
          </p:cNvPr>
          <p:cNvSpPr/>
          <p:nvPr/>
        </p:nvSpPr>
        <p:spPr>
          <a:xfrm>
            <a:off x="2088300" y="4736030"/>
            <a:ext cx="2514400" cy="1356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Ciência política e Realismo político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1211;p113">
            <a:extLst>
              <a:ext uri="{FF2B5EF4-FFF2-40B4-BE49-F238E27FC236}">
                <a16:creationId xmlns:a16="http://schemas.microsoft.com/office/drawing/2014/main" id="{DF642920-BE1E-B1B3-C200-DFD11C25F781}"/>
              </a:ext>
            </a:extLst>
          </p:cNvPr>
          <p:cNvSpPr/>
          <p:nvPr/>
        </p:nvSpPr>
        <p:spPr>
          <a:xfrm rot="-5401734">
            <a:off x="1386965" y="1326980"/>
            <a:ext cx="793200" cy="361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1212;p113">
            <a:extLst>
              <a:ext uri="{FF2B5EF4-FFF2-40B4-BE49-F238E27FC236}">
                <a16:creationId xmlns:a16="http://schemas.microsoft.com/office/drawing/2014/main" id="{7726EE97-0B2B-DBA4-46AF-1D0225EC2821}"/>
              </a:ext>
            </a:extLst>
          </p:cNvPr>
          <p:cNvSpPr/>
          <p:nvPr/>
        </p:nvSpPr>
        <p:spPr>
          <a:xfrm rot="-5401734">
            <a:off x="1446067" y="3113180"/>
            <a:ext cx="793200" cy="446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1213;p113">
            <a:extLst>
              <a:ext uri="{FF2B5EF4-FFF2-40B4-BE49-F238E27FC236}">
                <a16:creationId xmlns:a16="http://schemas.microsoft.com/office/drawing/2014/main" id="{5E6B5BDC-D219-B330-BF23-74EDC7D77611}"/>
              </a:ext>
            </a:extLst>
          </p:cNvPr>
          <p:cNvSpPr/>
          <p:nvPr/>
        </p:nvSpPr>
        <p:spPr>
          <a:xfrm rot="-5401734">
            <a:off x="1416567" y="5143614"/>
            <a:ext cx="793200" cy="420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8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97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994910-86AE-CAAF-2E8E-97542509E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/>
              <a:t>(ENEM) Para Maquiavel, quando um homem decide dizer a verdade pondo em risco a própria integridade física, tal resolução diz respeito apenas a sua pessoa. Mas se esse mesmo homem é um chefe de Estado, os critérios pessoais não são mais adequados para decidir sobre ações cujas consequências se tornam tão amplas, já que o prejuízo não será apenas individual, mas coletivo. Nesse caso, conforme as circunstâncias e os fins a serem atingidos, pode-se decidir que o melhor para o bem comum seja mentir.</a:t>
            </a:r>
          </a:p>
          <a:p>
            <a:pPr marL="0" indent="0" algn="just">
              <a:buNone/>
            </a:pPr>
            <a:r>
              <a:rPr lang="pt-BR" dirty="0"/>
              <a:t>ARANHA, M. L. Maquiavel: a lógica da força.  São Paulo: Moderna, 2006 (adaptado).</a:t>
            </a:r>
          </a:p>
          <a:p>
            <a:pPr marL="0" indent="0" algn="just">
              <a:buNone/>
            </a:pPr>
            <a:r>
              <a:rPr lang="pt-BR" dirty="0"/>
              <a:t>O texto aponta uma inovação na teoria política na época moderna expressa na distinção entre</a:t>
            </a:r>
          </a:p>
          <a:p>
            <a:pPr marL="0" indent="0" algn="just">
              <a:buNone/>
            </a:pPr>
            <a:r>
              <a:rPr lang="pt-BR" dirty="0"/>
              <a:t>A) idealidade e efetividade da moral.</a:t>
            </a:r>
          </a:p>
          <a:p>
            <a:pPr marL="0" indent="0" algn="just">
              <a:buNone/>
            </a:pPr>
            <a:r>
              <a:rPr lang="pt-BR" dirty="0"/>
              <a:t>B) nulidade e </a:t>
            </a:r>
            <a:r>
              <a:rPr lang="pt-BR" dirty="0" err="1"/>
              <a:t>preservabilidade</a:t>
            </a:r>
            <a:r>
              <a:rPr lang="pt-BR" dirty="0"/>
              <a:t> da liberdade.</a:t>
            </a:r>
          </a:p>
          <a:p>
            <a:pPr marL="0" indent="0" algn="just">
              <a:buNone/>
            </a:pPr>
            <a:r>
              <a:rPr lang="pt-BR" dirty="0"/>
              <a:t>C) ilegalidade e legitimidade do governante.</a:t>
            </a:r>
          </a:p>
          <a:p>
            <a:pPr marL="0" indent="0" algn="just">
              <a:buNone/>
            </a:pPr>
            <a:r>
              <a:rPr lang="pt-BR" dirty="0"/>
              <a:t>D) verificabilidade e possibilidade da verdade.</a:t>
            </a:r>
          </a:p>
          <a:p>
            <a:pPr marL="0" indent="0" algn="just">
              <a:buNone/>
            </a:pPr>
            <a:r>
              <a:rPr lang="pt-BR" dirty="0"/>
              <a:t>E) objetividade e subjetividade do conhecimento.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20CD963-CE47-2FE4-6827-16187214B070}"/>
              </a:ext>
            </a:extLst>
          </p:cNvPr>
          <p:cNvSpPr/>
          <p:nvPr/>
        </p:nvSpPr>
        <p:spPr>
          <a:xfrm>
            <a:off x="59960" y="4377121"/>
            <a:ext cx="5846164" cy="5996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53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6D44F-64CF-3A7A-C3EE-6EF5D4513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 descr="Livro com desenhos de personagens">
            <a:extLst>
              <a:ext uri="{FF2B5EF4-FFF2-40B4-BE49-F238E27FC236}">
                <a16:creationId xmlns:a16="http://schemas.microsoft.com/office/drawing/2014/main" id="{90D40DF2-08B9-765D-5970-ABF098457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000407"/>
          </a:xfrm>
        </p:spPr>
      </p:pic>
    </p:spTree>
    <p:extLst>
      <p:ext uri="{BB962C8B-B14F-4D97-AF65-F5344CB8AC3E}">
        <p14:creationId xmlns:p14="http://schemas.microsoft.com/office/powerpoint/2010/main" val="3197088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4FB64-7754-859C-8A17-00A810ADA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tenção Sticker - Atenção - Discover &amp; Share GIFs">
            <a:extLst>
              <a:ext uri="{FF2B5EF4-FFF2-40B4-BE49-F238E27FC236}">
                <a16:creationId xmlns:a16="http://schemas.microsoft.com/office/drawing/2014/main" id="{5281938F-68B8-5705-0E49-DFE4573447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24" y="376595"/>
            <a:ext cx="10133986" cy="610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68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01_Resumo Para Estudos E Revisões Linha Do Tempo Da, 46% OFF">
            <a:extLst>
              <a:ext uri="{FF2B5EF4-FFF2-40B4-BE49-F238E27FC236}">
                <a16:creationId xmlns:a16="http://schemas.microsoft.com/office/drawing/2014/main" id="{EBBD5A4A-BEDA-4716-817F-0C9D1CFE7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842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90D611-129B-99D9-5453-31AD6B0E9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sz="3200" dirty="0"/>
              <a:t>(ENEM) Dizem que Humboldt, naturalista do século XIX, maravilhado pela geografia, flora e fauna da região sul-americana, via seus habitantes como se fossem mendigos sentados sobre um saco de ouro, referindo-se a suas incomensuráveis riquezas naturais não exploradas. De alguma maneira, o cientista ratificou nosso papel de exportadores de natureza no que seria o mundo depois da colonização ibérica: enxergou-nos como territórios condenados a aproveitar os recursos naturais existentes.</a:t>
            </a:r>
          </a:p>
          <a:p>
            <a:pPr marL="0" indent="0" algn="just">
              <a:buNone/>
            </a:pPr>
            <a:r>
              <a:rPr lang="pt-BR" sz="3200" dirty="0"/>
              <a:t>ACOSTA, A. Bem viver: uma oportunidade para imaginar outros mundos. São Paulo: Elefante, 2016 (adaptado).</a:t>
            </a:r>
          </a:p>
          <a:p>
            <a:pPr marL="0" indent="0" algn="just">
              <a:buNone/>
            </a:pPr>
            <a:r>
              <a:rPr lang="pt-BR" sz="3200" dirty="0"/>
              <a:t>A relação entre ser humano e natureza ressaltada no texto refletia a permanência da seguinte corrente filosófica:</a:t>
            </a:r>
          </a:p>
          <a:p>
            <a:pPr marL="0" indent="0" algn="just">
              <a:buNone/>
            </a:pPr>
            <a:r>
              <a:rPr lang="pt-BR" sz="3200" dirty="0"/>
              <a:t>A) Relativismo cognitivo.</a:t>
            </a:r>
          </a:p>
          <a:p>
            <a:pPr marL="0" indent="0" algn="just">
              <a:buNone/>
            </a:pPr>
            <a:r>
              <a:rPr lang="pt-BR" sz="3200" dirty="0"/>
              <a:t>B) Materialismo dialético.</a:t>
            </a:r>
          </a:p>
          <a:p>
            <a:pPr marL="0" indent="0" algn="just">
              <a:buNone/>
            </a:pPr>
            <a:r>
              <a:rPr lang="pt-BR" sz="3200" dirty="0"/>
              <a:t>C) Racionalismo cartesiano.</a:t>
            </a:r>
          </a:p>
          <a:p>
            <a:pPr marL="0" indent="0" algn="just">
              <a:buNone/>
            </a:pPr>
            <a:r>
              <a:rPr lang="pt-BR" sz="3200" dirty="0"/>
              <a:t>D) Pluralismo epistemológico.</a:t>
            </a:r>
          </a:p>
          <a:p>
            <a:pPr marL="0" indent="0" algn="just">
              <a:buNone/>
            </a:pPr>
            <a:r>
              <a:rPr lang="pt-BR" sz="3200" dirty="0"/>
              <a:t>E) Existencialismo fenomenológico.</a:t>
            </a: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A54A96A-D6BD-9768-2BAC-231AD22571B2}"/>
              </a:ext>
            </a:extLst>
          </p:cNvPr>
          <p:cNvSpPr/>
          <p:nvPr/>
        </p:nvSpPr>
        <p:spPr>
          <a:xfrm>
            <a:off x="59960" y="5306512"/>
            <a:ext cx="4736891" cy="5996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03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9C978-E612-42E6-8998-4AEDF51B0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4517A9-0768-40C6-8F64-61F56022C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Pin de Livinha em Frases | Show de bola, Memes, Fotos">
            <a:extLst>
              <a:ext uri="{FF2B5EF4-FFF2-40B4-BE49-F238E27FC236}">
                <a16:creationId xmlns:a16="http://schemas.microsoft.com/office/drawing/2014/main" id="{C53CDA46-AD94-4409-BCDE-F1B6F66A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654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292AB-4F61-B29C-562F-5AE3FE665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D912A-7689-34C5-87A5-7D09BA74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FE139C6B-AEA3-DD5A-51F7-DF77F9D1E2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40103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0447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94EA56-1BAC-8D74-A4C7-9A62C3E5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AD2DF1-6BC5-7D80-E404-DD7142DDB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Antropologia - O que essa ciência estuda?">
            <a:extLst>
              <a:ext uri="{FF2B5EF4-FFF2-40B4-BE49-F238E27FC236}">
                <a16:creationId xmlns:a16="http://schemas.microsoft.com/office/drawing/2014/main" id="{4F247244-CD81-F355-48F9-84832A51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9745F97-F0D7-56B2-59B5-9290B7FBB04C}"/>
              </a:ext>
            </a:extLst>
          </p:cNvPr>
          <p:cNvSpPr/>
          <p:nvPr/>
        </p:nvSpPr>
        <p:spPr>
          <a:xfrm>
            <a:off x="2875723" y="198783"/>
            <a:ext cx="6798364" cy="16432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Cultura e</a:t>
            </a:r>
          </a:p>
        </p:txBody>
      </p:sp>
    </p:spTree>
    <p:extLst>
      <p:ext uri="{BB962C8B-B14F-4D97-AF65-F5344CB8AC3E}">
        <p14:creationId xmlns:p14="http://schemas.microsoft.com/office/powerpoint/2010/main" val="4095104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E572F4-E7CC-455A-ACAA-4016C488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92769"/>
            <a:ext cx="11436626" cy="970450"/>
          </a:xfrm>
          <a:noFill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pt-BR" sz="6600" u="sng" dirty="0">
                <a:solidFill>
                  <a:schemeClr val="bg1"/>
                </a:solidFill>
                <a:latin typeface="Algerian" panose="04020705040A02060702" pitchFamily="82" charset="0"/>
              </a:rPr>
              <a:t>ANTROPOLOGIA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4E7AAA-B92C-459C-9991-496054821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036" y="1276349"/>
            <a:ext cx="3843130" cy="656912"/>
          </a:xfrm>
          <a:noFill/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pt-BR" sz="3200" b="1" u="sng" dirty="0">
                <a:solidFill>
                  <a:srgbClr val="FF0000"/>
                </a:solidFill>
              </a:rPr>
              <a:t>Etnocentrismo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14AD7E46-4F40-4A0C-BB6D-2136B86C9EF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12036" y="1962148"/>
            <a:ext cx="3843130" cy="4186861"/>
          </a:xfrm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Seu grupo é a métrica para tudo;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Visão única e superior;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Julgamento da cultura do outro;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</a:rPr>
              <a:t>O outro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sz="2400" dirty="0">
                <a:solidFill>
                  <a:schemeClr val="tx1"/>
                </a:solidFill>
                <a:sym typeface="Wingdings" panose="05000000000000000000" pitchFamily="2" charset="2"/>
              </a:rPr>
              <a:t> Estranho.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  <a:sym typeface="Wingdings" panose="05000000000000000000" pitchFamily="2" charset="2"/>
              </a:rPr>
              <a:t>Xenofobia;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1"/>
                </a:solidFill>
                <a:sym typeface="Wingdings" panose="05000000000000000000" pitchFamily="2" charset="2"/>
              </a:rPr>
              <a:t>Homofobia;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690B3A-B864-4C7A-9182-B72E2B598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1297" y="1267236"/>
            <a:ext cx="3608189" cy="694911"/>
          </a:xfrm>
          <a:noFill/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pt-BR" sz="3200" b="1" u="sng" dirty="0">
                <a:solidFill>
                  <a:srgbClr val="FFC000"/>
                </a:solidFill>
              </a:rPr>
              <a:t>Relativismo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1248EA61-9C18-44E2-B565-DAF70259982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391297" y="1962148"/>
            <a:ext cx="3602913" cy="4186862"/>
          </a:xfrm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chemeClr val="tx1"/>
                </a:solidFill>
              </a:rPr>
              <a:t>Cultura relativa para cada indivíduo em seu contexto;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chemeClr val="tx1"/>
                </a:solidFill>
              </a:rPr>
              <a:t>Só faz sentido para quem a pratica;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chemeClr val="tx1"/>
                </a:solidFill>
              </a:rPr>
              <a:t>Sem julgamento;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chemeClr val="tx1"/>
                </a:solidFill>
              </a:rPr>
              <a:t>Não existe um padrão cultural;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1207D78-047B-421F-A48F-7FA70F59C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35617" y="1276349"/>
            <a:ext cx="3621053" cy="656912"/>
          </a:xfrm>
          <a:noFill/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pt-BR" sz="3200" b="1" u="sng" dirty="0">
                <a:solidFill>
                  <a:srgbClr val="00B0F0"/>
                </a:solidFill>
              </a:rPr>
              <a:t>Alteridade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816ABA0-4A4C-4915-8BAA-15E6ED07BDBB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335617" y="1962148"/>
            <a:ext cx="3621053" cy="4186861"/>
          </a:xfrm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300" dirty="0">
                <a:solidFill>
                  <a:schemeClr val="tx1"/>
                </a:solidFill>
              </a:rPr>
              <a:t>O outro </a:t>
            </a:r>
            <a:r>
              <a:rPr lang="pt-BR" sz="2300" dirty="0">
                <a:solidFill>
                  <a:srgbClr val="FF0000"/>
                </a:solidFill>
              </a:rPr>
              <a:t>=</a:t>
            </a:r>
            <a:r>
              <a:rPr lang="pt-BR" sz="2300" dirty="0">
                <a:solidFill>
                  <a:schemeClr val="tx1"/>
                </a:solidFill>
              </a:rPr>
              <a:t> Diferente;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300" dirty="0">
                <a:solidFill>
                  <a:schemeClr val="tx1"/>
                </a:solidFill>
              </a:rPr>
              <a:t>Noção de dependência do outro;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300" dirty="0">
                <a:solidFill>
                  <a:schemeClr val="tx1"/>
                </a:solidFill>
              </a:rPr>
              <a:t>Existência através do outro;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300" dirty="0">
                <a:solidFill>
                  <a:schemeClr val="tx1"/>
                </a:solidFill>
              </a:rPr>
              <a:t>Interação sim – Extinção não;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300" dirty="0">
                <a:solidFill>
                  <a:schemeClr val="tx1"/>
                </a:solidFill>
              </a:rPr>
              <a:t>Capacidade de se colocar no lugar do outro;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2300" dirty="0">
                <a:solidFill>
                  <a:schemeClr val="tx1"/>
                </a:solidFill>
              </a:rPr>
              <a:t>Dialogo e valorização das diferenças;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88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BEDC1D0-D49F-AA44-51C7-D3F4CA1C83DB}"/>
              </a:ext>
            </a:extLst>
          </p:cNvPr>
          <p:cNvGraphicFramePr/>
          <p:nvPr/>
        </p:nvGraphicFramePr>
        <p:xfrm>
          <a:off x="955964" y="180110"/>
          <a:ext cx="10418618" cy="6525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6054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4517A9-0768-40C6-8F64-61F56022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sz="2800" dirty="0"/>
              <a:t>(ENEM) Quanto ao “choque de civilizações”, é bom lembrar a carta de uma menina americana de sete anos cujo pai era piloto na Guerra do Afeganistão: ela escreveu que — embora amasse muito seu pai — estava pronta a deixá-lo morrer, a sacrificá-lo por seu país. Quando o presidente Bush citou suas palavras, elas foram entendidas como manifestação “normal” de patriotismo americano; vamos conduzir uma experiência mental simples e imaginar uma menina árabe maometana pateticamente lendo para as câmeras as mesmas palavras a respeito do pai que lutava pelo Talibã — não é necessário pensar muito sobre qual teria sido a nossa reação.</a:t>
            </a:r>
          </a:p>
          <a:p>
            <a:pPr marL="0" indent="0" algn="just">
              <a:buNone/>
            </a:pPr>
            <a:r>
              <a:rPr lang="pt-BR" sz="2800" dirty="0"/>
              <a:t>ZIZEK, S. </a:t>
            </a:r>
            <a:r>
              <a:rPr lang="pt-BR" sz="2800" b="1" dirty="0"/>
              <a:t>Bem-vindo ao deserto do real</a:t>
            </a:r>
            <a:r>
              <a:rPr lang="pt-BR" sz="2800" dirty="0"/>
              <a:t>. São Paulo: Bom Tempo, 2003.</a:t>
            </a:r>
          </a:p>
          <a:p>
            <a:pPr marL="0" indent="0" algn="just">
              <a:buNone/>
            </a:pPr>
            <a:r>
              <a:rPr lang="pt-BR" sz="2800" dirty="0"/>
              <a:t>A situação imaginária proposta pelo autor explicita o desafio cultural do(a):</a:t>
            </a:r>
          </a:p>
          <a:p>
            <a:pPr marL="0" indent="0" algn="just">
              <a:buNone/>
            </a:pPr>
            <a:r>
              <a:rPr lang="pt-BR" sz="2800" dirty="0"/>
              <a:t>a) prática da diplomacia.</a:t>
            </a:r>
          </a:p>
          <a:p>
            <a:pPr marL="0" indent="0" algn="just">
              <a:buNone/>
            </a:pPr>
            <a:r>
              <a:rPr lang="pt-BR" sz="2800" dirty="0"/>
              <a:t>b) exercício da alteridade.</a:t>
            </a:r>
          </a:p>
          <a:p>
            <a:pPr marL="0" indent="0" algn="just">
              <a:buNone/>
            </a:pPr>
            <a:r>
              <a:rPr lang="pt-BR" sz="2800" dirty="0"/>
              <a:t>c) expansão da democracia.</a:t>
            </a:r>
          </a:p>
          <a:p>
            <a:pPr marL="0" indent="0" algn="just">
              <a:buNone/>
            </a:pPr>
            <a:r>
              <a:rPr lang="pt-BR" sz="2800" dirty="0"/>
              <a:t>d) universalização do progresso.</a:t>
            </a:r>
          </a:p>
          <a:p>
            <a:pPr marL="0" indent="0" algn="just">
              <a:buNone/>
            </a:pPr>
            <a:r>
              <a:rPr lang="pt-BR" sz="2800" dirty="0"/>
              <a:t>e) conquista da autodeterminação.</a:t>
            </a:r>
            <a:endParaRPr lang="pt-BR" sz="24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811A27A-24E6-4D85-8533-358614335868}"/>
              </a:ext>
            </a:extLst>
          </p:cNvPr>
          <p:cNvSpPr/>
          <p:nvPr/>
        </p:nvSpPr>
        <p:spPr>
          <a:xfrm>
            <a:off x="92765" y="4704521"/>
            <a:ext cx="3617844" cy="503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04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4517A9-0768-40C6-8F64-61F56022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pt-BR" sz="2400" b="0" i="0" dirty="0">
                <a:solidFill>
                  <a:schemeClr val="tx1"/>
                </a:solidFill>
                <a:effectLst/>
                <a:latin typeface="Roboto"/>
              </a:rPr>
              <a:t>(ENEM) É amplamente conhecida a grande diversidade gastronômica da espécie humana. Frequentemente, essa diversidade é utilizada para classificações depreciativas. Assim, no início do século, os americanos denominavam os franceses de “comedores de rãs”. Os índios </a:t>
            </a:r>
            <a:r>
              <a:rPr lang="pt-BR" sz="2400" b="0" i="0" dirty="0" err="1">
                <a:solidFill>
                  <a:schemeClr val="tx1"/>
                </a:solidFill>
                <a:effectLst/>
                <a:latin typeface="Roboto"/>
              </a:rPr>
              <a:t>kaapor</a:t>
            </a:r>
            <a:r>
              <a:rPr lang="pt-BR" sz="2400" b="0" i="0" dirty="0">
                <a:solidFill>
                  <a:schemeClr val="tx1"/>
                </a:solidFill>
                <a:effectLst/>
                <a:latin typeface="Roboto"/>
              </a:rPr>
              <a:t> discriminam os timbiras chamando-os pejorativamente de “comedores de cobra”. E a palavra potiguara pode significar realmente “comedores de camarão”. As pessoas não se chocam apenas porque as outras comem coisas variadas, mas também pela maneira que agem à mesa. Como utilizamos garfos, surpreendemo-nos com o uso dos palitos pelos japoneses e das mãos por certos segmentos de nossa sociedade.</a:t>
            </a:r>
          </a:p>
          <a:p>
            <a:pPr marL="0" indent="0" algn="r">
              <a:buNone/>
            </a:pPr>
            <a:r>
              <a:rPr lang="pt-BR" sz="2400" b="0" i="0" dirty="0">
                <a:solidFill>
                  <a:schemeClr val="tx1"/>
                </a:solidFill>
                <a:effectLst/>
                <a:latin typeface="Roboto"/>
              </a:rPr>
              <a:t>LARAIA, R. </a:t>
            </a:r>
            <a:r>
              <a:rPr lang="pt-BR" sz="2400" b="1" i="0" dirty="0">
                <a:solidFill>
                  <a:schemeClr val="tx1"/>
                </a:solidFill>
                <a:effectLst/>
                <a:latin typeface="Roboto"/>
              </a:rPr>
              <a:t>Cultura: um conceito antropológico.</a:t>
            </a:r>
            <a:r>
              <a:rPr lang="pt-BR" sz="2400" b="0" i="0" dirty="0">
                <a:solidFill>
                  <a:schemeClr val="tx1"/>
                </a:solidFill>
                <a:effectLst/>
                <a:latin typeface="Roboto"/>
              </a:rPr>
              <a:t> São Paulo: Jorge Zahar, 2001 (adaptado).</a:t>
            </a:r>
          </a:p>
          <a:p>
            <a:pPr marL="0" indent="0" algn="l">
              <a:buNone/>
            </a:pPr>
            <a:r>
              <a:rPr lang="pt-BR" sz="2400" b="0" i="0" dirty="0">
                <a:solidFill>
                  <a:schemeClr val="tx1"/>
                </a:solidFill>
                <a:effectLst/>
                <a:latin typeface="Roboto"/>
              </a:rPr>
              <a:t>O processo de estranhamento citado, com base em um conjunto de representações que grupos ou indivíduos formam sobre outros, tem como causa o(a) </a:t>
            </a:r>
          </a:p>
          <a:p>
            <a:pPr marL="0" indent="0">
              <a:buNone/>
            </a:pPr>
            <a:endParaRPr lang="pt-B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pt-BR" sz="2400" b="0" i="0" dirty="0">
                <a:solidFill>
                  <a:schemeClr val="tx1"/>
                </a:solidFill>
                <a:effectLst/>
                <a:latin typeface="Roboto"/>
              </a:rPr>
              <a:t>a) reconhecimento mútuo entre povos.</a:t>
            </a:r>
          </a:p>
          <a:p>
            <a:pPr marL="0" indent="0">
              <a:buNone/>
            </a:pPr>
            <a:r>
              <a:rPr lang="pt-BR" sz="2400" b="0" i="0" dirty="0">
                <a:solidFill>
                  <a:schemeClr val="tx1"/>
                </a:solidFill>
                <a:effectLst/>
                <a:latin typeface="Roboto"/>
              </a:rPr>
              <a:t>b) etnocentrismo recorrente entre populações.</a:t>
            </a:r>
            <a:endParaRPr lang="pt-BR" sz="2400" dirty="0">
              <a:solidFill>
                <a:schemeClr val="tx1"/>
              </a:solidFill>
              <a:latin typeface="Roboto"/>
            </a:endParaRPr>
          </a:p>
          <a:p>
            <a:pPr marL="0" indent="0">
              <a:buNone/>
            </a:pPr>
            <a:r>
              <a:rPr lang="pt-BR" sz="2400" b="0" i="0" dirty="0">
                <a:solidFill>
                  <a:schemeClr val="tx1"/>
                </a:solidFill>
                <a:effectLst/>
                <a:latin typeface="Roboto"/>
              </a:rPr>
              <a:t>c) comportamento hostil em zonas de conflito. </a:t>
            </a:r>
          </a:p>
          <a:p>
            <a:pPr marL="0" indent="0">
              <a:buNone/>
            </a:pPr>
            <a:r>
              <a:rPr lang="pt-BR" sz="2400" b="0" i="0" dirty="0">
                <a:solidFill>
                  <a:schemeClr val="tx1"/>
                </a:solidFill>
                <a:effectLst/>
                <a:latin typeface="Roboto"/>
              </a:rPr>
              <a:t>d) constatação de agressividade no estado de natureza. </a:t>
            </a:r>
            <a:endParaRPr lang="pt-BR" sz="2400" dirty="0">
              <a:solidFill>
                <a:schemeClr val="tx1"/>
              </a:solidFill>
              <a:latin typeface="Roboto"/>
            </a:endParaRPr>
          </a:p>
          <a:p>
            <a:pPr marL="0" indent="0">
              <a:buNone/>
            </a:pPr>
            <a:r>
              <a:rPr lang="pt-BR" sz="2400" b="0" i="0" dirty="0">
                <a:solidFill>
                  <a:schemeClr val="tx1"/>
                </a:solidFill>
                <a:effectLst/>
                <a:latin typeface="Roboto"/>
              </a:rPr>
              <a:t>e) transmutação de valores no contexto da modernidade.</a:t>
            </a:r>
            <a:endParaRPr lang="pt-BR" sz="24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811A27A-24E6-4D85-8533-358614335868}"/>
              </a:ext>
            </a:extLst>
          </p:cNvPr>
          <p:cNvSpPr/>
          <p:nvPr/>
        </p:nvSpPr>
        <p:spPr>
          <a:xfrm>
            <a:off x="66261" y="4784033"/>
            <a:ext cx="5804452" cy="503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6715D-7DB1-DF2A-1213-A79102E35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lz - Desenho de porfabia - Gartic">
            <a:extLst>
              <a:ext uri="{FF2B5EF4-FFF2-40B4-BE49-F238E27FC236}">
                <a16:creationId xmlns:a16="http://schemas.microsoft.com/office/drawing/2014/main" id="{5A39EB18-F6AD-2725-7147-16CA62FF6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90" y="530087"/>
            <a:ext cx="6758609" cy="55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305705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23_TF33552983" id="{3F923CBD-04A0-41B3-B873-EF426160762E}" vid="{54083136-2BEC-4495-B8B7-3CA1817B37D9}"/>
    </a:ext>
  </a:extLst>
</a:theme>
</file>

<file path=ppt/theme/theme3.xml><?xml version="1.0" encoding="utf-8"?>
<a:theme xmlns:a="http://schemas.openxmlformats.org/drawingml/2006/main" name="2_tf02901026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107896_TF02901026" id="{9F968763-F91C-42C9-AE49-6BD67CA2E1C8}" vid="{02176A96-6553-412C-8E8F-22987C19B997}"/>
    </a:ext>
  </a:extLst>
</a:theme>
</file>

<file path=ppt/theme/theme4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5.xml><?xml version="1.0" encoding="utf-8"?>
<a:theme xmlns:a="http://schemas.openxmlformats.org/drawingml/2006/main" name="1_Circuito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6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</TotalTime>
  <Words>1113</Words>
  <Application>Microsoft Office PowerPoint</Application>
  <PresentationFormat>Widescreen</PresentationFormat>
  <Paragraphs>106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23</vt:i4>
      </vt:variant>
    </vt:vector>
  </HeadingPairs>
  <TitlesOfParts>
    <vt:vector size="41" baseType="lpstr">
      <vt:lpstr>Algerian</vt:lpstr>
      <vt:lpstr>Aptos</vt:lpstr>
      <vt:lpstr>Aptos Display</vt:lpstr>
      <vt:lpstr>Arial</vt:lpstr>
      <vt:lpstr>Arial Narrow</vt:lpstr>
      <vt:lpstr>Candara</vt:lpstr>
      <vt:lpstr>Consolas</vt:lpstr>
      <vt:lpstr>Franklin Gothic Book</vt:lpstr>
      <vt:lpstr>Franklin Gothic Demi</vt:lpstr>
      <vt:lpstr>Roboto</vt:lpstr>
      <vt:lpstr>Tw Cen MT</vt:lpstr>
      <vt:lpstr>Wingdings</vt:lpstr>
      <vt:lpstr>Wingdings 2</vt:lpstr>
      <vt:lpstr>Office Theme</vt:lpstr>
      <vt:lpstr>DividendVTI</vt:lpstr>
      <vt:lpstr>2_tf02901026</vt:lpstr>
      <vt:lpstr>Circuito</vt:lpstr>
      <vt:lpstr>1_Circuito</vt:lpstr>
      <vt:lpstr>Apresentação do PowerPoint</vt:lpstr>
      <vt:lpstr>Apresentação do PowerPoint</vt:lpstr>
      <vt:lpstr>Apresentação do PowerPoint</vt:lpstr>
      <vt:lpstr>Apresentação do PowerPoint</vt:lpstr>
      <vt:lpstr>ANTROPOLOGIA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SOCIÓLOGOS BRASILEIROS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C1778</dc:creator>
  <cp:lastModifiedBy>Claudia Frassetto</cp:lastModifiedBy>
  <cp:revision>15</cp:revision>
  <dcterms:created xsi:type="dcterms:W3CDTF">2025-10-21T18:21:37Z</dcterms:created>
  <dcterms:modified xsi:type="dcterms:W3CDTF">2025-11-06T20:29:12Z</dcterms:modified>
</cp:coreProperties>
</file>